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34"/>
  </p:notesMasterIdLst>
  <p:handoutMasterIdLst>
    <p:handoutMasterId r:id="rId35"/>
  </p:handoutMasterIdLst>
  <p:sldIdLst>
    <p:sldId id="256" r:id="rId2"/>
    <p:sldId id="260" r:id="rId3"/>
    <p:sldId id="261" r:id="rId4"/>
    <p:sldId id="370" r:id="rId5"/>
    <p:sldId id="352" r:id="rId6"/>
    <p:sldId id="369" r:id="rId7"/>
    <p:sldId id="377" r:id="rId8"/>
    <p:sldId id="376" r:id="rId9"/>
    <p:sldId id="371" r:id="rId10"/>
    <p:sldId id="372" r:id="rId11"/>
    <p:sldId id="323" r:id="rId12"/>
    <p:sldId id="356" r:id="rId13"/>
    <p:sldId id="373" r:id="rId14"/>
    <p:sldId id="327" r:id="rId15"/>
    <p:sldId id="328" r:id="rId16"/>
    <p:sldId id="329" r:id="rId17"/>
    <p:sldId id="378" r:id="rId18"/>
    <p:sldId id="374" r:id="rId19"/>
    <p:sldId id="379" r:id="rId20"/>
    <p:sldId id="380" r:id="rId21"/>
    <p:sldId id="381" r:id="rId22"/>
    <p:sldId id="382" r:id="rId23"/>
    <p:sldId id="375" r:id="rId24"/>
    <p:sldId id="383" r:id="rId25"/>
    <p:sldId id="384" r:id="rId26"/>
    <p:sldId id="385" r:id="rId27"/>
    <p:sldId id="386" r:id="rId28"/>
    <p:sldId id="387" r:id="rId29"/>
    <p:sldId id="392" r:id="rId30"/>
    <p:sldId id="388" r:id="rId31"/>
    <p:sldId id="389" r:id="rId32"/>
    <p:sldId id="390" r:id="rId33"/>
  </p:sldIdLst>
  <p:sldSz cx="9144000" cy="6858000" type="screen4x3"/>
  <p:notesSz cx="6797675" cy="99266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C000"/>
    <a:srgbClr val="FF0000"/>
    <a:srgbClr val="144AEB"/>
    <a:srgbClr val="FF9966"/>
    <a:srgbClr val="FFFFFF"/>
    <a:srgbClr val="DEEBF7"/>
    <a:srgbClr val="FFE9C8"/>
    <a:srgbClr val="FAFA90"/>
    <a:srgbClr val="FF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7873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115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831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831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9AF9C2-E781-415F-AD58-ECBA12D10A34}" type="datetimeFigureOut">
              <a:rPr lang="ko-KR" altLang="en-US" smtClean="0"/>
              <a:t>2019-05-21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28323"/>
            <a:ext cx="2946400" cy="49831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49688" y="9428323"/>
            <a:ext cx="2946400" cy="49831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4769A4-463D-4806-B8F3-2A520418AB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4752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4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694B03-ACCE-4F3B-8CA1-4A1F2158852F}" type="datetimeFigureOut">
              <a:rPr lang="ko-KR" altLang="en-US" smtClean="0"/>
              <a:t>2019-05-21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65225" y="1241425"/>
            <a:ext cx="44672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1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4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194EA2-04A5-451B-9A5D-344C9D8AFF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9507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DAD7C-7ECF-48EA-AF04-5E4B11BBE3FA}" type="datetime1">
              <a:rPr lang="ko-KR" altLang="en-US" smtClean="0"/>
              <a:t>2019-05-21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87168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2FDC5-20BE-4068-9231-65BE560A8AAA}" type="datetime1">
              <a:rPr lang="ko-KR" altLang="en-US" smtClean="0"/>
              <a:t>2019-05-21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04882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BAF35D-F588-4ECC-9A0F-05C2E4794B9E}" type="datetime1">
              <a:rPr lang="ko-KR" altLang="en-US" smtClean="0"/>
              <a:t>2019-05-21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5500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j-ea"/>
                <a:ea typeface="+mj-ea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+mn-ea"/>
                <a:ea typeface="+mn-ea"/>
              </a:defRPr>
            </a:lvl1pPr>
            <a:lvl2pPr>
              <a:defRPr>
                <a:latin typeface="+mn-ea"/>
                <a:ea typeface="+mn-ea"/>
              </a:defRPr>
            </a:lvl2pPr>
            <a:lvl3pPr>
              <a:defRPr>
                <a:latin typeface="+mn-ea"/>
                <a:ea typeface="+mn-ea"/>
              </a:defRPr>
            </a:lvl3pPr>
            <a:lvl4pPr>
              <a:defRPr>
                <a:latin typeface="+mn-ea"/>
                <a:ea typeface="+mn-ea"/>
              </a:defRPr>
            </a:lvl4pPr>
            <a:lvl5pPr>
              <a:defRPr>
                <a:latin typeface="+mn-ea"/>
                <a:ea typeface="+mn-ea"/>
              </a:defRPr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38F9B-9D56-4B6A-B849-ABFC9D9CD529}" type="datetime1">
              <a:rPr lang="ko-KR" altLang="en-US" smtClean="0"/>
              <a:t>2019-05-21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0861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FBD68-9FA8-4224-A45F-2122F2D5B1DA}" type="datetime1">
              <a:rPr lang="ko-KR" altLang="en-US" smtClean="0"/>
              <a:t>2019-05-21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49468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0C821E-2046-4B9B-A770-D71373F53EFC}" type="datetime1">
              <a:rPr lang="ko-KR" altLang="en-US" smtClean="0"/>
              <a:t>2019-05-21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94421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54263-25BA-4719-A9FF-4F211D3464C7}" type="datetime1">
              <a:rPr lang="ko-KR" altLang="en-US" smtClean="0"/>
              <a:t>2019-05-21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77187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2A525-C018-42B8-975E-961CB956D9F9}" type="datetime1">
              <a:rPr lang="ko-KR" altLang="en-US" smtClean="0"/>
              <a:t>2019-05-21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02636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4C0F5-06ED-4044-A30B-00BDE88DFCB8}" type="datetime1">
              <a:rPr lang="ko-KR" altLang="en-US" smtClean="0"/>
              <a:t>2019-05-21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13020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39165-C6EB-4106-AF8F-0C931B393587}" type="datetime1">
              <a:rPr lang="ko-KR" altLang="en-US" smtClean="0"/>
              <a:t>2019-05-21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85422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29D98-5CAB-4515-AF38-F236B86C4C7D}" type="datetime1">
              <a:rPr lang="ko-KR" altLang="en-US" smtClean="0"/>
              <a:t>2019-05-21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75516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A12B1B-EA43-4C07-8238-6B2CF1392F6B}" type="datetime1">
              <a:rPr lang="ko-KR" altLang="en-US" smtClean="0"/>
              <a:t>2019-05-21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04754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jp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://bitly.kr/cJArG" TargetMode="Externa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rduino.cc/en/Reference/Servo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27029" y="2070842"/>
            <a:ext cx="7772400" cy="2148142"/>
          </a:xfrm>
        </p:spPr>
        <p:txBody>
          <a:bodyPr>
            <a:noAutofit/>
          </a:bodyPr>
          <a:lstStyle/>
          <a:p>
            <a:r>
              <a:rPr lang="ko-KR" altLang="en-US" dirty="0" err="1"/>
              <a:t>사물인터넷</a:t>
            </a:r>
            <a:r>
              <a:rPr lang="en-US" altLang="ko-KR" dirty="0">
                <a:latin typeface="+mj-ea"/>
              </a:rPr>
              <a:t>(IoT)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프로그래밍 기초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071501" y="4407896"/>
            <a:ext cx="6883456" cy="880052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altLang="ko-KR" dirty="0" smtClean="0"/>
              <a:t>11. </a:t>
            </a:r>
            <a:r>
              <a:rPr lang="ko-KR" altLang="en-US" dirty="0" err="1" smtClean="0"/>
              <a:t>서보</a:t>
            </a:r>
            <a:r>
              <a:rPr lang="ko-KR" altLang="en-US" dirty="0" smtClean="0"/>
              <a:t> </a:t>
            </a:r>
            <a:r>
              <a:rPr lang="ko-KR" altLang="en-US" dirty="0"/>
              <a:t>모터 특성 및 원리</a:t>
            </a:r>
            <a:r>
              <a:rPr lang="en-US" altLang="ko-KR" dirty="0"/>
              <a:t>, </a:t>
            </a:r>
            <a:r>
              <a:rPr lang="ko-KR" altLang="en-US" dirty="0"/>
              <a:t>제어</a:t>
            </a:r>
            <a:r>
              <a:rPr lang="en-US" altLang="ko-KR" dirty="0"/>
              <a:t>, </a:t>
            </a:r>
            <a:r>
              <a:rPr lang="ko-KR" altLang="en-US" dirty="0"/>
              <a:t>응용</a:t>
            </a:r>
          </a:p>
        </p:txBody>
      </p:sp>
    </p:spTree>
    <p:extLst>
      <p:ext uri="{BB962C8B-B14F-4D97-AF65-F5344CB8AC3E}">
        <p14:creationId xmlns:p14="http://schemas.microsoft.com/office/powerpoint/2010/main" val="3978678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/>
          <p:cNvSpPr txBox="1">
            <a:spLocks/>
          </p:cNvSpPr>
          <p:nvPr/>
        </p:nvSpPr>
        <p:spPr>
          <a:xfrm>
            <a:off x="628649" y="1143001"/>
            <a:ext cx="8239125" cy="13335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10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32D8CA0-5990-4BC2-B017-AE891D4EAC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6867" y="572115"/>
            <a:ext cx="3070261" cy="170888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2D120A8-70F6-423C-9812-AA716D2A47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48" y="2392078"/>
            <a:ext cx="7886701" cy="3989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028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323849" y="223004"/>
            <a:ext cx="3839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실습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1: </a:t>
            </a:r>
            <a:r>
              <a:rPr lang="ko-KR" altLang="en-US" dirty="0" err="1">
                <a:solidFill>
                  <a:schemeClr val="bg1">
                    <a:lumMod val="65000"/>
                  </a:schemeClr>
                </a:solidFill>
              </a:rPr>
              <a:t>서보모터의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 좌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/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우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180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도 이동</a:t>
            </a:r>
          </a:p>
        </p:txBody>
      </p:sp>
      <p:sp>
        <p:nvSpPr>
          <p:cNvPr id="16" name="제목 1"/>
          <p:cNvSpPr txBox="1">
            <a:spLocks/>
          </p:cNvSpPr>
          <p:nvPr/>
        </p:nvSpPr>
        <p:spPr>
          <a:xfrm>
            <a:off x="434686" y="737809"/>
            <a:ext cx="2010641" cy="6730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Sketch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FB9A0FE1-D097-45E0-B321-1EB28B87F1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7607" y="592336"/>
            <a:ext cx="5850734" cy="752125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3535113" y="3047832"/>
            <a:ext cx="1963866" cy="19324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3589230" y="4798434"/>
            <a:ext cx="1963866" cy="19324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3589230" y="5993328"/>
            <a:ext cx="1963866" cy="19324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659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323848" y="223004"/>
            <a:ext cx="44513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실습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1: </a:t>
            </a:r>
            <a:r>
              <a:rPr lang="ko-KR" altLang="en-US" dirty="0" err="1">
                <a:solidFill>
                  <a:schemeClr val="bg1">
                    <a:lumMod val="65000"/>
                  </a:schemeClr>
                </a:solidFill>
              </a:rPr>
              <a:t>서보모터의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 좌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/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우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180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도 이동</a:t>
            </a:r>
          </a:p>
          <a:p>
            <a:endParaRPr lang="ko-KR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6" name="제목 1"/>
          <p:cNvSpPr txBox="1">
            <a:spLocks/>
          </p:cNvSpPr>
          <p:nvPr/>
        </p:nvSpPr>
        <p:spPr>
          <a:xfrm>
            <a:off x="434686" y="737809"/>
            <a:ext cx="2010641" cy="6730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실행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601017" y="5799102"/>
            <a:ext cx="61654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+mj-ea"/>
                <a:ea typeface="+mj-ea"/>
              </a:rPr>
              <a:t>* </a:t>
            </a:r>
            <a:r>
              <a:rPr lang="ko-KR" altLang="en-US" sz="2400" dirty="0">
                <a:latin typeface="+mj-ea"/>
                <a:ea typeface="+mj-ea"/>
              </a:rPr>
              <a:t>시리얼 모니터로 좌</a:t>
            </a:r>
            <a:r>
              <a:rPr lang="en-US" altLang="ko-KR" sz="2400" dirty="0">
                <a:latin typeface="+mj-ea"/>
                <a:ea typeface="+mj-ea"/>
              </a:rPr>
              <a:t>/</a:t>
            </a:r>
            <a:r>
              <a:rPr lang="ko-KR" altLang="en-US" sz="2400" dirty="0">
                <a:latin typeface="+mj-ea"/>
                <a:ea typeface="+mj-ea"/>
              </a:rPr>
              <a:t>우 </a:t>
            </a:r>
            <a:r>
              <a:rPr lang="en-US" altLang="ko-KR" sz="2400" dirty="0">
                <a:latin typeface="+mj-ea"/>
                <a:ea typeface="+mj-ea"/>
              </a:rPr>
              <a:t>angle </a:t>
            </a:r>
            <a:r>
              <a:rPr lang="ko-KR" altLang="en-US" sz="2400" dirty="0">
                <a:latin typeface="+mj-ea"/>
                <a:ea typeface="+mj-ea"/>
              </a:rPr>
              <a:t>값 확인하기</a:t>
            </a:r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4BD830E4-D27F-48E8-BFB4-CA86A6E512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5327" y="998766"/>
            <a:ext cx="4541420" cy="4396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52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 txBox="1">
            <a:spLocks/>
          </p:cNvSpPr>
          <p:nvPr/>
        </p:nvSpPr>
        <p:spPr>
          <a:xfrm>
            <a:off x="425272" y="1324207"/>
            <a:ext cx="8009594" cy="493111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ko-KR" altLang="en-US" dirty="0"/>
              <a:t>주제</a:t>
            </a:r>
            <a:r>
              <a:rPr lang="en-US" altLang="ko-KR" dirty="0"/>
              <a:t>: </a:t>
            </a:r>
            <a:r>
              <a:rPr lang="ko-KR" altLang="en-US" dirty="0"/>
              <a:t>가변 저항 값에 따른 </a:t>
            </a:r>
            <a:r>
              <a:rPr lang="ko-KR" altLang="en-US" dirty="0" err="1"/>
              <a:t>서보</a:t>
            </a:r>
            <a:r>
              <a:rPr lang="ko-KR" altLang="en-US" dirty="0"/>
              <a:t> 모터 위치 제어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준비물 </a:t>
            </a:r>
            <a:endParaRPr lang="en-US" altLang="ko-KR" dirty="0"/>
          </a:p>
          <a:p>
            <a:pPr lvl="1">
              <a:lnSpc>
                <a:spcPct val="100000"/>
              </a:lnSpc>
            </a:pPr>
            <a:r>
              <a:rPr lang="ko-KR" altLang="en-US" dirty="0" err="1"/>
              <a:t>아두이노</a:t>
            </a:r>
            <a:r>
              <a:rPr lang="ko-KR" altLang="en-US" dirty="0"/>
              <a:t> 보드</a:t>
            </a:r>
            <a:r>
              <a:rPr lang="en-US" altLang="ko-KR" dirty="0"/>
              <a:t>, PC, USB Cable, </a:t>
            </a:r>
            <a:r>
              <a:rPr lang="ko-KR" altLang="en-US" dirty="0"/>
              <a:t>가변저항 </a:t>
            </a:r>
            <a:r>
              <a:rPr lang="en-US" altLang="ko-KR" dirty="0"/>
              <a:t>1</a:t>
            </a:r>
            <a:r>
              <a:rPr lang="ko-KR" altLang="en-US" dirty="0"/>
              <a:t>개</a:t>
            </a:r>
            <a:r>
              <a:rPr lang="en-US" altLang="ko-KR" dirty="0"/>
              <a:t>, </a:t>
            </a:r>
            <a:r>
              <a:rPr lang="ko-KR" altLang="en-US" dirty="0" err="1"/>
              <a:t>서보모터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개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 smtClean="0"/>
              <a:t>참고사항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err="1" smtClean="0"/>
              <a:t>가변저항의</a:t>
            </a:r>
            <a:r>
              <a:rPr lang="ko-KR" altLang="en-US" dirty="0" smtClean="0"/>
              <a:t> </a:t>
            </a:r>
            <a:r>
              <a:rPr lang="ko-KR" altLang="en-US" dirty="0"/>
              <a:t>아날로그 값</a:t>
            </a:r>
            <a:r>
              <a:rPr lang="en-US" altLang="ko-KR" dirty="0"/>
              <a:t>(</a:t>
            </a:r>
            <a:r>
              <a:rPr lang="en-US" altLang="ko-KR" dirty="0" smtClean="0"/>
              <a:t>0~1023)</a:t>
            </a:r>
            <a:r>
              <a:rPr lang="ko-KR" altLang="en-US" dirty="0"/>
              <a:t>을 </a:t>
            </a:r>
            <a:r>
              <a:rPr lang="ko-KR" altLang="en-US" dirty="0" err="1"/>
              <a:t>서보모터</a:t>
            </a:r>
            <a:r>
              <a:rPr lang="ko-KR" altLang="en-US" dirty="0"/>
              <a:t> 이동 위치 값</a:t>
            </a:r>
            <a:r>
              <a:rPr lang="en-US" altLang="ko-KR" dirty="0"/>
              <a:t>(0~179)</a:t>
            </a:r>
            <a:r>
              <a:rPr lang="ko-KR" altLang="en-US" dirty="0"/>
              <a:t>로 변환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b="1" i="1" dirty="0" smtClean="0">
                <a:solidFill>
                  <a:srgbClr val="0000FF"/>
                </a:solidFill>
              </a:rPr>
              <a:t>map(value, 0, 1023, 0, 179)</a:t>
            </a:r>
            <a:r>
              <a:rPr lang="en-US" altLang="ko-KR" dirty="0" smtClean="0"/>
              <a:t> </a:t>
            </a:r>
            <a:r>
              <a:rPr lang="ko-KR" altLang="en-US" dirty="0" smtClean="0"/>
              <a:t>함수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시리얼 모니터로 변환 </a:t>
            </a:r>
            <a:r>
              <a:rPr lang="ko-KR" altLang="en-US" dirty="0" smtClean="0"/>
              <a:t>값</a:t>
            </a:r>
            <a:r>
              <a:rPr lang="en-US" altLang="ko-KR" dirty="0"/>
              <a:t>(angle) </a:t>
            </a:r>
            <a:r>
              <a:rPr lang="ko-KR" altLang="en-US" dirty="0"/>
              <a:t>확인하기</a:t>
            </a:r>
            <a:endParaRPr lang="en-US" altLang="ko-KR" dirty="0"/>
          </a:p>
          <a:p>
            <a:pPr marL="457200" lvl="1" indent="0">
              <a:lnSpc>
                <a:spcPct val="100000"/>
              </a:lnSpc>
              <a:buNone/>
            </a:pPr>
            <a:endParaRPr lang="en-US" altLang="ko-KR" dirty="0"/>
          </a:p>
          <a:p>
            <a:pPr lvl="1">
              <a:lnSpc>
                <a:spcPct val="100000"/>
              </a:lnSpc>
            </a:pPr>
            <a:endParaRPr lang="en-US" altLang="ko-KR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323849" y="592336"/>
            <a:ext cx="7886700" cy="673099"/>
          </a:xfrm>
        </p:spPr>
        <p:txBody>
          <a:bodyPr>
            <a:normAutofit fontScale="90000"/>
          </a:bodyPr>
          <a:lstStyle/>
          <a:p>
            <a:r>
              <a:rPr lang="ko-KR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실습 </a:t>
            </a:r>
            <a:r>
              <a:rPr lang="en-US" altLang="ko-KR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2: </a:t>
            </a:r>
            <a:r>
              <a:rPr lang="ko-KR" altLang="en-US" sz="3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가변저항을</a:t>
            </a:r>
            <a:r>
              <a:rPr lang="ko-KR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이용한 </a:t>
            </a:r>
            <a:r>
              <a:rPr lang="ko-KR" altLang="en-US" sz="3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서보</a:t>
            </a:r>
            <a:r>
              <a:rPr lang="ko-KR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모터 응용</a:t>
            </a:r>
          </a:p>
        </p:txBody>
      </p:sp>
    </p:spTree>
    <p:extLst>
      <p:ext uri="{BB962C8B-B14F-4D97-AF65-F5344CB8AC3E}">
        <p14:creationId xmlns:p14="http://schemas.microsoft.com/office/powerpoint/2010/main" val="2897335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23849" y="223004"/>
            <a:ext cx="4269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실습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2: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가변저항을 이용한 </a:t>
            </a:r>
            <a:r>
              <a:rPr lang="ko-KR" altLang="en-US" dirty="0" err="1">
                <a:solidFill>
                  <a:schemeClr val="bg1">
                    <a:lumMod val="65000"/>
                  </a:schemeClr>
                </a:solidFill>
              </a:rPr>
              <a:t>서보모터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 응용</a:t>
            </a: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434686" y="737809"/>
            <a:ext cx="7886700" cy="6730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회로 구성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7244902-9558-43FA-BF9F-BB85D9C8A66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8" b="180"/>
          <a:stretch/>
        </p:blipFill>
        <p:spPr>
          <a:xfrm>
            <a:off x="1886016" y="1496994"/>
            <a:ext cx="5064042" cy="5080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425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434686" y="737809"/>
            <a:ext cx="7886700" cy="6730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회로도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23849" y="223004"/>
            <a:ext cx="4322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실습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2: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 가변저항을 이용한 </a:t>
            </a:r>
            <a:r>
              <a:rPr lang="ko-KR" altLang="en-US" dirty="0" err="1">
                <a:solidFill>
                  <a:schemeClr val="bg1">
                    <a:lumMod val="65000"/>
                  </a:schemeClr>
                </a:solidFill>
              </a:rPr>
              <a:t>서보모터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 응용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4FF73E3-81F0-4B54-8B41-A9CE02D90B9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-1" r="800" b="558"/>
          <a:stretch/>
        </p:blipFill>
        <p:spPr>
          <a:xfrm>
            <a:off x="1517418" y="1556381"/>
            <a:ext cx="5525318" cy="4090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214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379268" y="1354336"/>
            <a:ext cx="7886700" cy="6730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Sketch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58861850-741A-4CDC-801E-7426EF6F47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5197" y="770410"/>
            <a:ext cx="6346879" cy="627616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E286479-A031-4E03-9BEC-CEE970AFF694}"/>
              </a:ext>
            </a:extLst>
          </p:cNvPr>
          <p:cNvSpPr txBox="1"/>
          <p:nvPr/>
        </p:nvSpPr>
        <p:spPr>
          <a:xfrm>
            <a:off x="323849" y="223004"/>
            <a:ext cx="4322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실습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2: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 가변저항을 이용한 </a:t>
            </a:r>
            <a:r>
              <a:rPr lang="ko-KR" altLang="en-US" dirty="0" err="1">
                <a:solidFill>
                  <a:schemeClr val="bg1">
                    <a:lumMod val="65000"/>
                  </a:schemeClr>
                </a:solidFill>
              </a:rPr>
              <a:t>서보모터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 응용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2834540" y="3319944"/>
            <a:ext cx="2002374" cy="194474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3908417" y="4313303"/>
            <a:ext cx="2450489" cy="190582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3908417" y="4541023"/>
            <a:ext cx="2044409" cy="190582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2894925" y="5109363"/>
            <a:ext cx="1614166" cy="171131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3334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  <p:bldP spid="9" grpId="0" animBg="1"/>
      <p:bldP spid="1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323848" y="223004"/>
            <a:ext cx="5301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실습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2: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 가변저항을 이용한 </a:t>
            </a:r>
            <a:r>
              <a:rPr lang="ko-KR" altLang="en-US" dirty="0" err="1">
                <a:solidFill>
                  <a:schemeClr val="bg1">
                    <a:lumMod val="65000"/>
                  </a:schemeClr>
                </a:solidFill>
              </a:rPr>
              <a:t>서보모터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 제어</a:t>
            </a:r>
          </a:p>
        </p:txBody>
      </p:sp>
      <p:sp>
        <p:nvSpPr>
          <p:cNvPr id="16" name="제목 1"/>
          <p:cNvSpPr txBox="1">
            <a:spLocks/>
          </p:cNvSpPr>
          <p:nvPr/>
        </p:nvSpPr>
        <p:spPr>
          <a:xfrm>
            <a:off x="434686" y="737809"/>
            <a:ext cx="2010641" cy="6730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실행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601017" y="5799102"/>
            <a:ext cx="54280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+mj-ea"/>
                <a:ea typeface="+mj-ea"/>
              </a:rPr>
              <a:t>* </a:t>
            </a:r>
            <a:r>
              <a:rPr lang="ko-KR" altLang="en-US" sz="2400" dirty="0">
                <a:latin typeface="+mj-ea"/>
                <a:ea typeface="+mj-ea"/>
              </a:rPr>
              <a:t>시리얼 모니터로 </a:t>
            </a:r>
            <a:r>
              <a:rPr lang="en-US" altLang="ko-KR" sz="2400" dirty="0">
                <a:latin typeface="+mj-ea"/>
                <a:ea typeface="+mj-ea"/>
              </a:rPr>
              <a:t>angle </a:t>
            </a:r>
            <a:r>
              <a:rPr lang="ko-KR" altLang="en-US" sz="2400" dirty="0">
                <a:latin typeface="+mj-ea"/>
                <a:ea typeface="+mj-ea"/>
              </a:rPr>
              <a:t>값 확인하기</a:t>
            </a:r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64680257-05CE-474B-89E0-D2893C7142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9040" y="1250281"/>
            <a:ext cx="4392041" cy="4225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902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 txBox="1">
            <a:spLocks/>
          </p:cNvSpPr>
          <p:nvPr/>
        </p:nvSpPr>
        <p:spPr>
          <a:xfrm>
            <a:off x="537414" y="1462230"/>
            <a:ext cx="8408177" cy="519313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ko-KR" altLang="en-US" dirty="0"/>
              <a:t>주제</a:t>
            </a:r>
            <a:r>
              <a:rPr lang="en-US" altLang="ko-KR" dirty="0"/>
              <a:t>: </a:t>
            </a:r>
            <a:r>
              <a:rPr lang="ko-KR" altLang="en-US" dirty="0"/>
              <a:t>조도센서의 값에 따라 </a:t>
            </a:r>
            <a:r>
              <a:rPr lang="ko-KR" altLang="en-US" dirty="0" err="1" smtClean="0"/>
              <a:t>서보</a:t>
            </a:r>
            <a:r>
              <a:rPr lang="ko-KR" altLang="en-US" dirty="0" smtClean="0"/>
              <a:t> 모터 </a:t>
            </a:r>
            <a:r>
              <a:rPr lang="ko-KR" altLang="en-US" dirty="0"/>
              <a:t>위치 이동하기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준비물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endParaRPr lang="en-US" altLang="ko-KR" dirty="0"/>
          </a:p>
          <a:p>
            <a:pPr lvl="1">
              <a:lnSpc>
                <a:spcPct val="100000"/>
              </a:lnSpc>
            </a:pPr>
            <a:r>
              <a:rPr lang="ko-KR" altLang="en-US" dirty="0" err="1"/>
              <a:t>아두이노</a:t>
            </a:r>
            <a:r>
              <a:rPr lang="ko-KR" altLang="en-US" dirty="0"/>
              <a:t> 보드</a:t>
            </a:r>
            <a:r>
              <a:rPr lang="en-US" altLang="ko-KR" dirty="0"/>
              <a:t>, PC, USB Cable, </a:t>
            </a:r>
            <a:r>
              <a:rPr lang="ko-KR" altLang="en-US" dirty="0"/>
              <a:t>조도센서 </a:t>
            </a:r>
            <a:r>
              <a:rPr lang="en-US" altLang="ko-KR" dirty="0"/>
              <a:t>1</a:t>
            </a:r>
            <a:r>
              <a:rPr lang="ko-KR" altLang="en-US" dirty="0"/>
              <a:t>개</a:t>
            </a:r>
            <a:r>
              <a:rPr lang="en-US" altLang="ko-KR" dirty="0"/>
              <a:t>, 10K </a:t>
            </a:r>
            <a:r>
              <a:rPr lang="ko-KR" altLang="en-US" dirty="0" err="1"/>
              <a:t>오옴</a:t>
            </a:r>
            <a:r>
              <a:rPr lang="ko-KR" altLang="en-US" dirty="0"/>
              <a:t> 저항 </a:t>
            </a:r>
            <a:r>
              <a:rPr lang="en-US" altLang="ko-KR" dirty="0"/>
              <a:t>1</a:t>
            </a:r>
            <a:r>
              <a:rPr lang="ko-KR" altLang="en-US" dirty="0"/>
              <a:t>개</a:t>
            </a:r>
            <a:r>
              <a:rPr lang="en-US" altLang="ko-KR" dirty="0"/>
              <a:t>, </a:t>
            </a:r>
            <a:r>
              <a:rPr lang="ko-KR" altLang="en-US" dirty="0" err="1"/>
              <a:t>서보모터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개</a:t>
            </a:r>
            <a:r>
              <a:rPr lang="en-US" altLang="ko-KR" dirty="0"/>
              <a:t>, </a:t>
            </a:r>
          </a:p>
          <a:p>
            <a:pPr>
              <a:lnSpc>
                <a:spcPct val="150000"/>
              </a:lnSpc>
            </a:pPr>
            <a:r>
              <a:rPr lang="ko-KR" altLang="en-US" dirty="0" smtClean="0"/>
              <a:t>참고사항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err="1" smtClean="0"/>
              <a:t>가변저항의</a:t>
            </a:r>
            <a:r>
              <a:rPr lang="ko-KR" altLang="en-US" dirty="0" smtClean="0"/>
              <a:t> </a:t>
            </a:r>
            <a:r>
              <a:rPr lang="ko-KR" altLang="en-US" dirty="0"/>
              <a:t>아날로그 값</a:t>
            </a:r>
            <a:r>
              <a:rPr lang="en-US" altLang="ko-KR" dirty="0"/>
              <a:t>(0~1024)</a:t>
            </a:r>
            <a:r>
              <a:rPr lang="ko-KR" altLang="en-US" dirty="0"/>
              <a:t>을 </a:t>
            </a:r>
            <a:r>
              <a:rPr lang="ko-KR" altLang="en-US" dirty="0" err="1" smtClean="0"/>
              <a:t>서보</a:t>
            </a:r>
            <a:r>
              <a:rPr lang="ko-KR" altLang="en-US" dirty="0" smtClean="0"/>
              <a:t> 모터 </a:t>
            </a:r>
            <a:r>
              <a:rPr lang="ko-KR" altLang="en-US" dirty="0"/>
              <a:t>이동 위치 값</a:t>
            </a:r>
            <a:r>
              <a:rPr lang="en-US" altLang="ko-KR" dirty="0"/>
              <a:t>(0~179)</a:t>
            </a:r>
            <a:r>
              <a:rPr lang="ko-KR" altLang="en-US" dirty="0"/>
              <a:t>로 변환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b="1" i="1" dirty="0">
                <a:solidFill>
                  <a:srgbClr val="0000FF"/>
                </a:solidFill>
              </a:rPr>
              <a:t>map(value</a:t>
            </a:r>
            <a:r>
              <a:rPr lang="en-US" altLang="ko-KR" b="1" i="1" dirty="0" smtClean="0">
                <a:solidFill>
                  <a:srgbClr val="0000FF"/>
                </a:solidFill>
              </a:rPr>
              <a:t>, 0, 1023, 0, 179</a:t>
            </a:r>
            <a:r>
              <a:rPr lang="en-US" altLang="ko-KR" b="1" i="1" dirty="0">
                <a:solidFill>
                  <a:srgbClr val="0000FF"/>
                </a:solidFill>
              </a:rPr>
              <a:t>)</a:t>
            </a:r>
            <a:r>
              <a:rPr lang="en-US" altLang="ko-KR" b="1" dirty="0">
                <a:solidFill>
                  <a:srgbClr val="0000FF"/>
                </a:solidFill>
              </a:rPr>
              <a:t> </a:t>
            </a:r>
            <a:r>
              <a:rPr lang="ko-KR" altLang="en-US" dirty="0"/>
              <a:t>함수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시리얼 모니터로 변환 값</a:t>
            </a:r>
            <a:r>
              <a:rPr lang="en-US" altLang="ko-KR" dirty="0"/>
              <a:t>(angle) </a:t>
            </a:r>
            <a:r>
              <a:rPr lang="ko-KR" altLang="en-US" dirty="0"/>
              <a:t>확인하기</a:t>
            </a:r>
            <a:endParaRPr lang="en-US" altLang="ko-KR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323849" y="592336"/>
            <a:ext cx="7886700" cy="673099"/>
          </a:xfrm>
        </p:spPr>
        <p:txBody>
          <a:bodyPr>
            <a:normAutofit fontScale="90000"/>
          </a:bodyPr>
          <a:lstStyle/>
          <a:p>
            <a:r>
              <a:rPr lang="ko-KR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실습 </a:t>
            </a:r>
            <a:r>
              <a:rPr lang="en-US" altLang="ko-KR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3: </a:t>
            </a:r>
            <a:r>
              <a:rPr lang="ko-KR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조도센서를 이용한 </a:t>
            </a:r>
            <a:r>
              <a:rPr lang="ko-KR" altLang="en-US" sz="36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서보</a:t>
            </a:r>
            <a:r>
              <a:rPr lang="ko-KR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모터 </a:t>
            </a:r>
            <a:r>
              <a:rPr lang="ko-KR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응용</a:t>
            </a:r>
          </a:p>
        </p:txBody>
      </p:sp>
    </p:spTree>
    <p:extLst>
      <p:ext uri="{BB962C8B-B14F-4D97-AF65-F5344CB8AC3E}">
        <p14:creationId xmlns:p14="http://schemas.microsoft.com/office/powerpoint/2010/main" val="2089936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23849" y="223004"/>
            <a:ext cx="4322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실습 </a:t>
            </a:r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3: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조도센서를 이용한 </a:t>
            </a:r>
            <a:r>
              <a:rPr lang="ko-KR" altLang="en-US" dirty="0" err="1">
                <a:solidFill>
                  <a:schemeClr val="bg1">
                    <a:lumMod val="65000"/>
                  </a:schemeClr>
                </a:solidFill>
              </a:rPr>
              <a:t>서보모터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 응용</a:t>
            </a: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434686" y="737809"/>
            <a:ext cx="7886700" cy="6730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회로 구성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2074720-B31D-4A6A-B1CF-69C032A64A6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336" b="532"/>
          <a:stretch/>
        </p:blipFill>
        <p:spPr>
          <a:xfrm>
            <a:off x="1873862" y="1516081"/>
            <a:ext cx="5307653" cy="4973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083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4199" y="123078"/>
            <a:ext cx="7886700" cy="1325563"/>
          </a:xfrm>
        </p:spPr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34199" y="1326776"/>
            <a:ext cx="8417490" cy="525331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모터의 종류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 err="1" smtClean="0"/>
              <a:t>서보</a:t>
            </a:r>
            <a:r>
              <a:rPr lang="ko-KR" altLang="en-US" dirty="0" smtClean="0"/>
              <a:t> </a:t>
            </a:r>
            <a:r>
              <a:rPr lang="ko-KR" altLang="en-US" dirty="0"/>
              <a:t>모터의 원리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실습</a:t>
            </a:r>
            <a:r>
              <a:rPr lang="en-US" altLang="ko-KR" dirty="0"/>
              <a:t>1: </a:t>
            </a:r>
            <a:r>
              <a:rPr lang="ko-KR" altLang="en-US" dirty="0" err="1"/>
              <a:t>서보</a:t>
            </a:r>
            <a:r>
              <a:rPr lang="ko-KR" altLang="en-US" dirty="0"/>
              <a:t> 모터 기본 제어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실습</a:t>
            </a:r>
            <a:r>
              <a:rPr lang="en-US" altLang="ko-KR" dirty="0"/>
              <a:t>2: </a:t>
            </a:r>
            <a:r>
              <a:rPr lang="ko-KR" altLang="en-US" dirty="0"/>
              <a:t>가변저항을 이용한 </a:t>
            </a:r>
            <a:r>
              <a:rPr lang="ko-KR" altLang="en-US" dirty="0" err="1"/>
              <a:t>서보</a:t>
            </a:r>
            <a:r>
              <a:rPr lang="ko-KR" altLang="en-US" dirty="0"/>
              <a:t> 모터 응용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실습</a:t>
            </a:r>
            <a:r>
              <a:rPr lang="en-US" altLang="ko-KR" dirty="0"/>
              <a:t>3: </a:t>
            </a:r>
            <a:r>
              <a:rPr lang="ko-KR" altLang="en-US" dirty="0" err="1"/>
              <a:t>조도센서를</a:t>
            </a:r>
            <a:r>
              <a:rPr lang="ko-KR" altLang="en-US" dirty="0"/>
              <a:t> 이용한 </a:t>
            </a:r>
            <a:r>
              <a:rPr lang="ko-KR" altLang="en-US" dirty="0" err="1"/>
              <a:t>서보</a:t>
            </a:r>
            <a:r>
              <a:rPr lang="ko-KR" altLang="en-US" dirty="0"/>
              <a:t> 모터 응용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실습</a:t>
            </a:r>
            <a:r>
              <a:rPr lang="en-US" altLang="ko-KR" dirty="0"/>
              <a:t>4: </a:t>
            </a:r>
            <a:r>
              <a:rPr lang="ko-KR" altLang="en-US" dirty="0" err="1"/>
              <a:t>푸시버튼을</a:t>
            </a:r>
            <a:r>
              <a:rPr lang="ko-KR" altLang="en-US" dirty="0"/>
              <a:t> 이용한 </a:t>
            </a:r>
            <a:r>
              <a:rPr lang="ko-KR" altLang="en-US" dirty="0" err="1"/>
              <a:t>서보</a:t>
            </a:r>
            <a:r>
              <a:rPr lang="ko-KR" altLang="en-US" dirty="0"/>
              <a:t> 모터 응용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8369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434686" y="737809"/>
            <a:ext cx="7886700" cy="6730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회로도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23849" y="223004"/>
            <a:ext cx="4322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실습 </a:t>
            </a:r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3:</a:t>
            </a:r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조도센서를 이용한 </a:t>
            </a:r>
            <a:r>
              <a:rPr lang="ko-KR" altLang="en-US" dirty="0" err="1">
                <a:solidFill>
                  <a:schemeClr val="bg1">
                    <a:lumMod val="65000"/>
                  </a:schemeClr>
                </a:solidFill>
              </a:rPr>
              <a:t>서보모터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 응용</a:t>
            </a: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067E44D6-5237-4840-B492-B8B6F45C01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5623" y="1502907"/>
            <a:ext cx="4156777" cy="4476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834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6680168" y="6356884"/>
            <a:ext cx="2463832" cy="415900"/>
          </a:xfrm>
        </p:spPr>
        <p:txBody>
          <a:bodyPr/>
          <a:lstStyle/>
          <a:p>
            <a:fld id="{C12CAAA6-23F3-4378-9E62-48C953A7FF84}" type="slidenum">
              <a:rPr lang="ko-KR" altLang="en-US" smtClean="0"/>
              <a:t>21</a:t>
            </a:fld>
            <a:endParaRPr lang="ko-KR" altLang="en-US"/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379268" y="1354336"/>
            <a:ext cx="7886700" cy="6730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Sketch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286479-A031-4E03-9BEC-CEE970AFF694}"/>
              </a:ext>
            </a:extLst>
          </p:cNvPr>
          <p:cNvSpPr txBox="1"/>
          <p:nvPr/>
        </p:nvSpPr>
        <p:spPr>
          <a:xfrm>
            <a:off x="323849" y="223004"/>
            <a:ext cx="4322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실습 </a:t>
            </a:r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3:</a:t>
            </a:r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조도센서를 이용한 </a:t>
            </a:r>
            <a:r>
              <a:rPr lang="ko-KR" altLang="en-US" dirty="0" err="1">
                <a:solidFill>
                  <a:schemeClr val="bg1">
                    <a:lumMod val="65000"/>
                  </a:schemeClr>
                </a:solidFill>
              </a:rPr>
              <a:t>서보모터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 응용</a:t>
            </a:r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686D0088-3754-452D-A96B-37D2DC7482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2439" y="462084"/>
            <a:ext cx="6672542" cy="6395916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3307277" y="4222820"/>
            <a:ext cx="1706968" cy="179712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3278942" y="4380593"/>
            <a:ext cx="2050508" cy="179712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2742748" y="3327500"/>
            <a:ext cx="2050508" cy="179712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2742748" y="4962551"/>
            <a:ext cx="2050508" cy="179712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5228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  <p:bldP spid="11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323848" y="223004"/>
            <a:ext cx="5301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실습 </a:t>
            </a:r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3:</a:t>
            </a:r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조도센서를 이용한 </a:t>
            </a:r>
            <a:r>
              <a:rPr lang="ko-KR" altLang="en-US" dirty="0" err="1">
                <a:solidFill>
                  <a:schemeClr val="bg1">
                    <a:lumMod val="65000"/>
                  </a:schemeClr>
                </a:solidFill>
              </a:rPr>
              <a:t>서보모터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 응용</a:t>
            </a:r>
          </a:p>
        </p:txBody>
      </p:sp>
      <p:sp>
        <p:nvSpPr>
          <p:cNvPr id="16" name="제목 1"/>
          <p:cNvSpPr txBox="1">
            <a:spLocks/>
          </p:cNvSpPr>
          <p:nvPr/>
        </p:nvSpPr>
        <p:spPr>
          <a:xfrm>
            <a:off x="434686" y="737809"/>
            <a:ext cx="2010641" cy="6730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실행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601017" y="5799102"/>
            <a:ext cx="54280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+mj-ea"/>
                <a:ea typeface="+mj-ea"/>
              </a:rPr>
              <a:t>* </a:t>
            </a:r>
            <a:r>
              <a:rPr lang="ko-KR" altLang="en-US" sz="2400" dirty="0">
                <a:latin typeface="+mj-ea"/>
                <a:ea typeface="+mj-ea"/>
              </a:rPr>
              <a:t>시리얼 모니터로 </a:t>
            </a:r>
            <a:r>
              <a:rPr lang="en-US" altLang="ko-KR" sz="2400" dirty="0">
                <a:latin typeface="+mj-ea"/>
                <a:ea typeface="+mj-ea"/>
              </a:rPr>
              <a:t>angle </a:t>
            </a:r>
            <a:r>
              <a:rPr lang="ko-KR" altLang="en-US" sz="2400" dirty="0">
                <a:latin typeface="+mj-ea"/>
                <a:ea typeface="+mj-ea"/>
              </a:rPr>
              <a:t>값 확인하기</a:t>
            </a:r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9086BE83-A3F6-460E-A562-D1C249D719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231" y="1272558"/>
            <a:ext cx="4637789" cy="4208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899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 txBox="1">
            <a:spLocks/>
          </p:cNvSpPr>
          <p:nvPr/>
        </p:nvSpPr>
        <p:spPr>
          <a:xfrm>
            <a:off x="425272" y="1324207"/>
            <a:ext cx="8009594" cy="515727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ko-KR" altLang="en-US" dirty="0" smtClean="0"/>
              <a:t>주제</a:t>
            </a:r>
            <a:endParaRPr lang="en-US" altLang="ko-KR" dirty="0" smtClean="0"/>
          </a:p>
          <a:p>
            <a:pPr lvl="1">
              <a:lnSpc>
                <a:spcPct val="100000"/>
              </a:lnSpc>
            </a:pPr>
            <a:r>
              <a:rPr lang="ko-KR" altLang="en-US" dirty="0" smtClean="0"/>
              <a:t>푸시 </a:t>
            </a:r>
            <a:r>
              <a:rPr lang="ko-KR" altLang="en-US" dirty="0"/>
              <a:t>버튼</a:t>
            </a:r>
            <a:r>
              <a:rPr lang="en-US" altLang="ko-KR" dirty="0"/>
              <a:t>(2</a:t>
            </a:r>
            <a:r>
              <a:rPr lang="ko-KR" altLang="en-US" dirty="0"/>
              <a:t>개</a:t>
            </a:r>
            <a:r>
              <a:rPr lang="en-US" altLang="ko-KR" dirty="0"/>
              <a:t>)</a:t>
            </a:r>
            <a:r>
              <a:rPr lang="ko-KR" altLang="en-US" dirty="0"/>
              <a:t> 이용하여 좌</a:t>
            </a:r>
            <a:r>
              <a:rPr lang="en-US" altLang="ko-KR" dirty="0"/>
              <a:t>/</a:t>
            </a:r>
            <a:r>
              <a:rPr lang="ko-KR" altLang="en-US" dirty="0"/>
              <a:t>우 </a:t>
            </a:r>
            <a:r>
              <a:rPr lang="ko-KR" altLang="en-US" dirty="0" err="1"/>
              <a:t>서보</a:t>
            </a:r>
            <a:r>
              <a:rPr lang="ko-KR" altLang="en-US" dirty="0"/>
              <a:t> 모터 </a:t>
            </a:r>
            <a:r>
              <a:rPr lang="ko-KR" altLang="en-US" dirty="0" smtClean="0"/>
              <a:t>회전시키기</a:t>
            </a:r>
            <a:endParaRPr lang="en-US" altLang="ko-KR" dirty="0"/>
          </a:p>
          <a:p>
            <a:pPr lvl="1">
              <a:lnSpc>
                <a:spcPct val="100000"/>
              </a:lnSpc>
            </a:pPr>
            <a:r>
              <a:rPr lang="en-US" altLang="ko-KR" dirty="0" err="1"/>
              <a:t>leftButton</a:t>
            </a:r>
            <a:r>
              <a:rPr lang="en-US" altLang="ko-KR" dirty="0"/>
              <a:t>, </a:t>
            </a:r>
            <a:r>
              <a:rPr lang="en-US" altLang="ko-KR" dirty="0" err="1"/>
              <a:t>rightButton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준비물 </a:t>
            </a:r>
            <a:r>
              <a:rPr lang="ko-KR" altLang="en-US" dirty="0" smtClean="0"/>
              <a:t> </a:t>
            </a:r>
            <a:endParaRPr lang="en-US" altLang="ko-KR" dirty="0"/>
          </a:p>
          <a:p>
            <a:pPr lvl="1">
              <a:lnSpc>
                <a:spcPct val="100000"/>
              </a:lnSpc>
            </a:pPr>
            <a:r>
              <a:rPr lang="ko-KR" altLang="en-US" dirty="0" err="1"/>
              <a:t>아두이노</a:t>
            </a:r>
            <a:r>
              <a:rPr lang="ko-KR" altLang="en-US" dirty="0"/>
              <a:t> 보드</a:t>
            </a:r>
            <a:r>
              <a:rPr lang="en-US" altLang="ko-KR" dirty="0"/>
              <a:t>, PC, USB Cable, </a:t>
            </a:r>
            <a:r>
              <a:rPr lang="ko-KR" altLang="en-US" dirty="0" err="1"/>
              <a:t>서보</a:t>
            </a:r>
            <a:r>
              <a:rPr lang="ko-KR" altLang="en-US" dirty="0"/>
              <a:t> 모터</a:t>
            </a:r>
            <a:r>
              <a:rPr lang="en-US" altLang="ko-KR" dirty="0"/>
              <a:t>(1</a:t>
            </a:r>
            <a:r>
              <a:rPr lang="ko-KR" altLang="en-US" dirty="0"/>
              <a:t>개</a:t>
            </a:r>
            <a:r>
              <a:rPr lang="en-US" altLang="ko-KR" dirty="0"/>
              <a:t>), </a:t>
            </a:r>
            <a:r>
              <a:rPr lang="ko-KR" altLang="en-US" dirty="0"/>
              <a:t>푸시 버튼</a:t>
            </a:r>
            <a:r>
              <a:rPr lang="en-US" altLang="ko-KR" dirty="0"/>
              <a:t>(2</a:t>
            </a:r>
            <a:r>
              <a:rPr lang="ko-KR" altLang="en-US" dirty="0"/>
              <a:t>개</a:t>
            </a:r>
            <a:r>
              <a:rPr lang="en-US" altLang="ko-KR" dirty="0"/>
              <a:t>),</a:t>
            </a:r>
            <a:r>
              <a:rPr lang="ko-KR" altLang="en-US" dirty="0"/>
              <a:t> </a:t>
            </a:r>
            <a:r>
              <a:rPr lang="en-US" altLang="ko-KR" dirty="0"/>
              <a:t>10k </a:t>
            </a:r>
            <a:r>
              <a:rPr lang="ko-KR" altLang="en-US" dirty="0"/>
              <a:t>저항 </a:t>
            </a:r>
            <a:r>
              <a:rPr lang="en-US" altLang="ko-KR" dirty="0"/>
              <a:t>2</a:t>
            </a:r>
            <a:r>
              <a:rPr lang="ko-KR" altLang="en-US" dirty="0"/>
              <a:t>개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 smtClean="0"/>
              <a:t>참고사항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푸시 </a:t>
            </a:r>
            <a:r>
              <a:rPr lang="ko-KR" altLang="en-US" dirty="0"/>
              <a:t>버튼의 </a:t>
            </a:r>
            <a:r>
              <a:rPr lang="ko-KR" altLang="en-US" dirty="0" smtClean="0"/>
              <a:t>상태를 확인</a:t>
            </a:r>
            <a:r>
              <a:rPr lang="en-US" altLang="ko-KR" dirty="0" smtClean="0"/>
              <a:t>,</a:t>
            </a:r>
            <a:r>
              <a:rPr lang="ko-KR" altLang="en-US" dirty="0" smtClean="0"/>
              <a:t> </a:t>
            </a:r>
            <a:r>
              <a:rPr lang="ko-KR" altLang="en-US" dirty="0" err="1"/>
              <a:t>서보</a:t>
            </a:r>
            <a:r>
              <a:rPr lang="ko-KR" altLang="en-US" dirty="0"/>
              <a:t> 모터를 좌</a:t>
            </a:r>
            <a:r>
              <a:rPr lang="en-US" altLang="ko-KR" dirty="0"/>
              <a:t>/</a:t>
            </a:r>
            <a:r>
              <a:rPr lang="ko-KR" altLang="en-US" dirty="0"/>
              <a:t>우 회전한다</a:t>
            </a:r>
            <a:endParaRPr lang="en-US" altLang="ko-KR" dirty="0"/>
          </a:p>
          <a:p>
            <a:pPr lvl="1">
              <a:lnSpc>
                <a:spcPct val="100000"/>
              </a:lnSpc>
            </a:pPr>
            <a:r>
              <a:rPr lang="ko-KR" altLang="en-US" dirty="0"/>
              <a:t>좌</a:t>
            </a:r>
            <a:r>
              <a:rPr lang="en-US" altLang="ko-KR" dirty="0"/>
              <a:t>/</a:t>
            </a:r>
            <a:r>
              <a:rPr lang="ko-KR" altLang="en-US" dirty="0"/>
              <a:t>우 버튼</a:t>
            </a:r>
            <a:r>
              <a:rPr lang="en-US" altLang="ko-KR" dirty="0"/>
              <a:t>, </a:t>
            </a:r>
            <a:r>
              <a:rPr lang="ko-KR" altLang="en-US" dirty="0"/>
              <a:t>디지털 입력 값</a:t>
            </a:r>
            <a:r>
              <a:rPr lang="en-US" altLang="ko-KR" dirty="0"/>
              <a:t>(ON/OFF)</a:t>
            </a:r>
          </a:p>
          <a:p>
            <a:pPr lvl="1">
              <a:lnSpc>
                <a:spcPct val="100000"/>
              </a:lnSpc>
            </a:pPr>
            <a:endParaRPr lang="en-US" altLang="ko-KR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23</a:t>
            </a:fld>
            <a:endParaRPr lang="ko-KR" altLang="en-US"/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323849" y="592336"/>
            <a:ext cx="8151730" cy="673099"/>
          </a:xfrm>
        </p:spPr>
        <p:txBody>
          <a:bodyPr>
            <a:normAutofit fontScale="90000"/>
          </a:bodyPr>
          <a:lstStyle/>
          <a:p>
            <a:r>
              <a:rPr lang="ko-KR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실습 </a:t>
            </a:r>
            <a:r>
              <a:rPr lang="en-US" altLang="ko-KR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4: </a:t>
            </a:r>
            <a:r>
              <a:rPr lang="ko-KR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푸시 버튼을 이용한 </a:t>
            </a:r>
            <a:r>
              <a:rPr lang="ko-KR" altLang="en-US" sz="3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서보</a:t>
            </a:r>
            <a:r>
              <a:rPr lang="ko-KR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모터 응용</a:t>
            </a:r>
          </a:p>
        </p:txBody>
      </p:sp>
    </p:spTree>
    <p:extLst>
      <p:ext uri="{BB962C8B-B14F-4D97-AF65-F5344CB8AC3E}">
        <p14:creationId xmlns:p14="http://schemas.microsoft.com/office/powerpoint/2010/main" val="297026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24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23849" y="223004"/>
            <a:ext cx="4427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실습 </a:t>
            </a:r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4: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푸시 버튼을 이용한 </a:t>
            </a:r>
            <a:r>
              <a:rPr lang="ko-KR" altLang="en-US" dirty="0" err="1">
                <a:solidFill>
                  <a:schemeClr val="bg1">
                    <a:lumMod val="65000"/>
                  </a:schemeClr>
                </a:solidFill>
              </a:rPr>
              <a:t>서보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 모터 응용</a:t>
            </a: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434686" y="737809"/>
            <a:ext cx="7886700" cy="6730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회로 구성</a:t>
            </a:r>
          </a:p>
        </p:txBody>
      </p:sp>
      <p:pic>
        <p:nvPicPr>
          <p:cNvPr id="7" name="그림 6" descr="전자기기이(가) 표시된 사진&#10;&#10;자동 생성된 설명">
            <a:extLst>
              <a:ext uri="{FF2B5EF4-FFF2-40B4-BE49-F238E27FC236}">
                <a16:creationId xmlns:a16="http://schemas.microsoft.com/office/drawing/2014/main" id="{58337A5B-2F6F-477B-9E60-823F76E1CD6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5" b="1392"/>
          <a:stretch/>
        </p:blipFill>
        <p:spPr>
          <a:xfrm>
            <a:off x="1528483" y="1318760"/>
            <a:ext cx="6309005" cy="5037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239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25</a:t>
            </a:fld>
            <a:endParaRPr lang="ko-KR" altLang="en-US"/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434686" y="737809"/>
            <a:ext cx="7886700" cy="6730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회로도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23849" y="223004"/>
            <a:ext cx="4427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실습 </a:t>
            </a:r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4:</a:t>
            </a:r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푸시 버튼을 이용한 </a:t>
            </a:r>
            <a:r>
              <a:rPr lang="ko-KR" altLang="en-US" dirty="0" err="1">
                <a:solidFill>
                  <a:schemeClr val="bg1">
                    <a:lumMod val="65000"/>
                  </a:schemeClr>
                </a:solidFill>
              </a:rPr>
              <a:t>서보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 모터 응용</a:t>
            </a: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03CA288D-2613-AC4C-B6C9-08529CCBFA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76" b="488"/>
          <a:stretch/>
        </p:blipFill>
        <p:spPr>
          <a:xfrm>
            <a:off x="863428" y="1319345"/>
            <a:ext cx="6623222" cy="5037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311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26</a:t>
            </a:fld>
            <a:endParaRPr lang="ko-KR" altLang="en-US"/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323849" y="828874"/>
            <a:ext cx="2009513" cy="6730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Sketch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286479-A031-4E03-9BEC-CEE970AFF694}"/>
              </a:ext>
            </a:extLst>
          </p:cNvPr>
          <p:cNvSpPr txBox="1"/>
          <p:nvPr/>
        </p:nvSpPr>
        <p:spPr>
          <a:xfrm>
            <a:off x="323849" y="223004"/>
            <a:ext cx="4427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실습 </a:t>
            </a:r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4:</a:t>
            </a:r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푸시 버튼을 이용한 </a:t>
            </a:r>
            <a:r>
              <a:rPr lang="ko-KR" altLang="en-US" dirty="0" err="1">
                <a:solidFill>
                  <a:schemeClr val="bg1">
                    <a:lumMod val="65000"/>
                  </a:schemeClr>
                </a:solidFill>
              </a:rPr>
              <a:t>서보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 모터 응용</a:t>
            </a:r>
          </a:p>
        </p:txBody>
      </p:sp>
      <p:pic>
        <p:nvPicPr>
          <p:cNvPr id="9" name="그림 8" descr="스크린샷이(가) 표시된 사진&#10;&#10;자동 생성된 설명">
            <a:extLst>
              <a:ext uri="{FF2B5EF4-FFF2-40B4-BE49-F238E27FC236}">
                <a16:creationId xmlns:a16="http://schemas.microsoft.com/office/drawing/2014/main" id="{4C6F6F3B-6492-431B-B066-AD04776978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7174" r="-588" b="58224"/>
          <a:stretch/>
        </p:blipFill>
        <p:spPr>
          <a:xfrm>
            <a:off x="67148" y="1405497"/>
            <a:ext cx="6372585" cy="4072889"/>
          </a:xfrm>
          <a:prstGeom prst="rect">
            <a:avLst/>
          </a:prstGeom>
          <a:solidFill>
            <a:srgbClr val="FFFFFF">
              <a:shade val="85000"/>
            </a:srgbClr>
          </a:solidFill>
          <a:ln w="12700" cap="sq">
            <a:solidFill>
              <a:srgbClr val="FFFFFF"/>
            </a:solidFill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75D37925-26EF-4322-985C-CBCB95E3C39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715" r="-589" b="12436"/>
          <a:stretch/>
        </p:blipFill>
        <p:spPr>
          <a:xfrm>
            <a:off x="3413532" y="1966823"/>
            <a:ext cx="5614589" cy="4754653"/>
          </a:xfrm>
          <a:prstGeom prst="rect">
            <a:avLst/>
          </a:prstGeom>
          <a:solidFill>
            <a:srgbClr val="FFFFFF">
              <a:shade val="85000"/>
            </a:srgbClr>
          </a:solidFill>
          <a:ln w="12700" cap="sq">
            <a:solidFill>
              <a:schemeClr val="bg1">
                <a:lumMod val="75000"/>
              </a:schemeClr>
            </a:solidFill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직사각형 6"/>
          <p:cNvSpPr/>
          <p:nvPr/>
        </p:nvSpPr>
        <p:spPr>
          <a:xfrm>
            <a:off x="4135521" y="5123454"/>
            <a:ext cx="2618962" cy="794267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5484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323848" y="223004"/>
            <a:ext cx="5301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실습 </a:t>
            </a:r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4:</a:t>
            </a:r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푸시 버튼을 이용한 </a:t>
            </a:r>
            <a:r>
              <a:rPr lang="ko-KR" altLang="en-US" dirty="0" err="1">
                <a:solidFill>
                  <a:schemeClr val="bg1">
                    <a:lumMod val="65000"/>
                  </a:schemeClr>
                </a:solidFill>
              </a:rPr>
              <a:t>서보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 모터 응용</a:t>
            </a:r>
          </a:p>
        </p:txBody>
      </p:sp>
      <p:sp>
        <p:nvSpPr>
          <p:cNvPr id="16" name="제목 1"/>
          <p:cNvSpPr txBox="1">
            <a:spLocks/>
          </p:cNvSpPr>
          <p:nvPr/>
        </p:nvSpPr>
        <p:spPr>
          <a:xfrm>
            <a:off x="434686" y="737809"/>
            <a:ext cx="2010641" cy="6730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실행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054763" y="6044964"/>
            <a:ext cx="67630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+mj-ea"/>
                <a:ea typeface="+mj-ea"/>
              </a:rPr>
              <a:t>* </a:t>
            </a:r>
            <a:r>
              <a:rPr lang="ko-KR" altLang="en-US" sz="2400" dirty="0">
                <a:latin typeface="+mj-ea"/>
                <a:ea typeface="+mj-ea"/>
              </a:rPr>
              <a:t>시리얼 모니터로 </a:t>
            </a:r>
            <a:r>
              <a:rPr lang="en-US" altLang="ko-KR" sz="2400" dirty="0">
                <a:latin typeface="+mj-ea"/>
                <a:ea typeface="+mj-ea"/>
              </a:rPr>
              <a:t>left/ right angle </a:t>
            </a:r>
            <a:r>
              <a:rPr lang="ko-KR" altLang="en-US" sz="2400" dirty="0">
                <a:latin typeface="+mj-ea"/>
                <a:ea typeface="+mj-ea"/>
              </a:rPr>
              <a:t>값 확인하기</a:t>
            </a:r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09EC9CD4-C54D-4B89-B7A1-D9E51B2F9E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8319" y="956931"/>
            <a:ext cx="5207353" cy="4723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53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323848" y="223004"/>
            <a:ext cx="5301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실습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2: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 푸시 버튼을 이용한 </a:t>
            </a:r>
            <a:r>
              <a:rPr lang="ko-KR" altLang="en-US" dirty="0" err="1">
                <a:solidFill>
                  <a:schemeClr val="bg1">
                    <a:lumMod val="65000"/>
                  </a:schemeClr>
                </a:solidFill>
              </a:rPr>
              <a:t>서보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 모터 응용</a:t>
            </a:r>
          </a:p>
        </p:txBody>
      </p:sp>
      <p:pic>
        <p:nvPicPr>
          <p:cNvPr id="4" name="그림 3" descr="전자기기, 회로이(가) 표시된 사진&#10;&#10;자동 생성된 설명">
            <a:extLst>
              <a:ext uri="{FF2B5EF4-FFF2-40B4-BE49-F238E27FC236}">
                <a16:creationId xmlns:a16="http://schemas.microsoft.com/office/drawing/2014/main" id="{D7DA8DBA-3C14-40A8-9CE1-53C41E90F0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599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 txBox="1">
            <a:spLocks/>
          </p:cNvSpPr>
          <p:nvPr/>
        </p:nvSpPr>
        <p:spPr>
          <a:xfrm>
            <a:off x="425272" y="1324207"/>
            <a:ext cx="8009594" cy="51572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ko-KR" altLang="en-US" dirty="0" smtClean="0"/>
              <a:t>주제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레이더 만들기</a:t>
            </a:r>
            <a:endParaRPr lang="en-US" altLang="ko-KR" dirty="0" smtClean="0"/>
          </a:p>
          <a:p>
            <a:pPr lvl="1">
              <a:lnSpc>
                <a:spcPct val="100000"/>
              </a:lnSpc>
            </a:pPr>
            <a:r>
              <a:rPr lang="ko-KR" altLang="en-US" dirty="0" smtClean="0"/>
              <a:t>레이더를 움직이듯 초음파센서를 </a:t>
            </a:r>
            <a:r>
              <a:rPr lang="ko-KR" altLang="en-US" dirty="0" err="1" smtClean="0"/>
              <a:t>서보모터</a:t>
            </a:r>
            <a:r>
              <a:rPr lang="ko-KR" altLang="en-US" dirty="0" smtClean="0"/>
              <a:t> 위에 위치시키고 </a:t>
            </a:r>
            <a:r>
              <a:rPr lang="ko-KR" altLang="en-US" dirty="0" err="1" smtClean="0"/>
              <a:t>서보모터가</a:t>
            </a:r>
            <a:r>
              <a:rPr lang="ko-KR" altLang="en-US" dirty="0" smtClean="0"/>
              <a:t> 움직일 때 사물과의 거리를 </a:t>
            </a:r>
            <a:r>
              <a:rPr lang="en-US" altLang="ko-KR" dirty="0" smtClean="0"/>
              <a:t>LCD</a:t>
            </a:r>
            <a:r>
              <a:rPr lang="ko-KR" altLang="en-US" dirty="0" smtClean="0"/>
              <a:t>에 표시한다</a:t>
            </a:r>
            <a:r>
              <a:rPr lang="en-US" altLang="ko-KR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 smtClean="0"/>
              <a:t>준비물  </a:t>
            </a:r>
            <a:endParaRPr lang="en-US" altLang="ko-KR" dirty="0" smtClean="0"/>
          </a:p>
          <a:p>
            <a:pPr lvl="1">
              <a:lnSpc>
                <a:spcPct val="100000"/>
              </a:lnSpc>
            </a:pPr>
            <a:r>
              <a:rPr lang="ko-KR" altLang="en-US" dirty="0" err="1"/>
              <a:t>아두이노</a:t>
            </a:r>
            <a:r>
              <a:rPr lang="ko-KR" altLang="en-US" dirty="0"/>
              <a:t> 보드</a:t>
            </a:r>
            <a:r>
              <a:rPr lang="en-US" altLang="ko-KR" dirty="0"/>
              <a:t>, PC, USB Cable, </a:t>
            </a:r>
            <a:r>
              <a:rPr lang="ko-KR" altLang="en-US" dirty="0" err="1" smtClean="0"/>
              <a:t>서보</a:t>
            </a:r>
            <a:r>
              <a:rPr lang="ko-KR" altLang="en-US" dirty="0" smtClean="0"/>
              <a:t> 모터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초음파센서</a:t>
            </a:r>
            <a:r>
              <a:rPr lang="en-US" altLang="ko-KR" dirty="0" smtClean="0"/>
              <a:t>, LCD, </a:t>
            </a:r>
            <a:r>
              <a:rPr lang="ko-KR" altLang="en-US" dirty="0" err="1" smtClean="0"/>
              <a:t>가변저항</a:t>
            </a:r>
            <a:r>
              <a:rPr lang="en-US" altLang="ko-KR" dirty="0" smtClean="0"/>
              <a:t> </a:t>
            </a:r>
            <a:r>
              <a:rPr lang="ko-KR" altLang="en-US" dirty="0" smtClean="0"/>
              <a:t>등</a:t>
            </a:r>
            <a:endParaRPr lang="en-US" altLang="ko-KR" dirty="0" smtClean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29</a:t>
            </a:fld>
            <a:endParaRPr lang="ko-KR" altLang="en-US"/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323849" y="592336"/>
            <a:ext cx="8151730" cy="673099"/>
          </a:xfrm>
        </p:spPr>
        <p:txBody>
          <a:bodyPr>
            <a:normAutofit/>
          </a:bodyPr>
          <a:lstStyle/>
          <a:p>
            <a:r>
              <a:rPr lang="ko-KR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도전</a:t>
            </a:r>
            <a:r>
              <a:rPr lang="ko-KR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하</a:t>
            </a:r>
            <a:r>
              <a:rPr lang="ko-KR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기</a:t>
            </a:r>
            <a:endParaRPr lang="ko-KR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3848" y="223004"/>
            <a:ext cx="5301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</a:rPr>
              <a:t>심화학습</a:t>
            </a:r>
            <a:endParaRPr lang="ko-KR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8746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673099"/>
          </a:xfrm>
        </p:spPr>
        <p:txBody>
          <a:bodyPr>
            <a:normAutofit fontScale="90000"/>
          </a:bodyPr>
          <a:lstStyle/>
          <a:p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모터의 종류 및 특성</a:t>
            </a:r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628649" y="1143001"/>
            <a:ext cx="8239125" cy="13335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461771" y="3785531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>
                <a:latin typeface="+mj-ea"/>
                <a:ea typeface="+mj-ea"/>
              </a:rPr>
              <a:t>서보</a:t>
            </a:r>
            <a:r>
              <a:rPr lang="ko-KR" altLang="en-US" b="1" dirty="0">
                <a:latin typeface="+mj-ea"/>
                <a:ea typeface="+mj-ea"/>
              </a:rPr>
              <a:t> 모터</a:t>
            </a:r>
            <a:endParaRPr lang="en-US" altLang="ko-KR" b="1" dirty="0">
              <a:latin typeface="+mj-ea"/>
              <a:ea typeface="+mj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635147" y="3648643"/>
            <a:ext cx="1047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+mj-ea"/>
                <a:ea typeface="+mj-ea"/>
              </a:rPr>
              <a:t>DC </a:t>
            </a:r>
            <a:r>
              <a:rPr lang="ko-KR" altLang="en-US" b="1" dirty="0">
                <a:latin typeface="+mj-ea"/>
                <a:ea typeface="+mj-ea"/>
              </a:rPr>
              <a:t>모터</a:t>
            </a:r>
            <a:endParaRPr lang="en-US" altLang="ko-KR" sz="2400" b="1" dirty="0">
              <a:latin typeface="+mj-ea"/>
              <a:ea typeface="+mj-e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977125" y="6202325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+mj-ea"/>
                <a:ea typeface="+mj-ea"/>
              </a:rPr>
              <a:t>스텝 모터</a:t>
            </a:r>
            <a:endParaRPr lang="en-US" altLang="ko-KR" b="1" dirty="0">
              <a:latin typeface="+mj-ea"/>
              <a:ea typeface="+mj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DD7F90E-6DD1-4B6A-ADC2-ACF3E860E0B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45" t="4314" r="7172" b="665"/>
          <a:stretch/>
        </p:blipFill>
        <p:spPr>
          <a:xfrm>
            <a:off x="757003" y="1145484"/>
            <a:ext cx="3095468" cy="236221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AC6B017-4AC6-4FEE-A3BD-683ED579E2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1718" y="1496026"/>
            <a:ext cx="3980053" cy="188057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39D18F2-E7F4-4AAD-AFCD-7E46F02357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0974" y="3923139"/>
            <a:ext cx="2910041" cy="2185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536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673099"/>
          </a:xfrm>
        </p:spPr>
        <p:txBody>
          <a:bodyPr>
            <a:normAutofit fontScale="90000"/>
          </a:bodyPr>
          <a:lstStyle/>
          <a:p>
            <a:r>
              <a:rPr lang="ko-KR" alt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서보모터로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할 수 있는 프로젝트</a:t>
            </a:r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628649" y="1143001"/>
            <a:ext cx="8239125" cy="13335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30</a:t>
            </a:fld>
            <a:endParaRPr lang="ko-KR" altLang="en-US"/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F8F78ECB-42F5-2C49-A0BC-D904886CDD63}"/>
              </a:ext>
            </a:extLst>
          </p:cNvPr>
          <p:cNvSpPr txBox="1">
            <a:spLocks/>
          </p:cNvSpPr>
          <p:nvPr/>
        </p:nvSpPr>
        <p:spPr>
          <a:xfrm>
            <a:off x="0" y="1285821"/>
            <a:ext cx="5963681" cy="4798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</a:pPr>
            <a:r>
              <a:rPr lang="ko-KR" altLang="en-US" dirty="0"/>
              <a:t>스마트</a:t>
            </a:r>
            <a:r>
              <a:rPr lang="en-US" altLang="ko-KR" dirty="0"/>
              <a:t> </a:t>
            </a:r>
            <a:r>
              <a:rPr lang="ko-KR" altLang="en-US" dirty="0"/>
              <a:t>휴지통</a:t>
            </a:r>
            <a:endParaRPr lang="en-US" altLang="ko-KR" dirty="0"/>
          </a:p>
          <a:p>
            <a:pPr lvl="1">
              <a:lnSpc>
                <a:spcPct val="100000"/>
              </a:lnSpc>
            </a:pPr>
            <a:endParaRPr lang="en-US" altLang="ko-KR" dirty="0"/>
          </a:p>
          <a:p>
            <a:pPr marL="457200" lvl="1" indent="0">
              <a:lnSpc>
                <a:spcPct val="100000"/>
              </a:lnSpc>
              <a:buNone/>
            </a:pPr>
            <a:endParaRPr lang="en-US" altLang="ko-KR" dirty="0"/>
          </a:p>
          <a:p>
            <a:pPr lvl="1">
              <a:lnSpc>
                <a:spcPct val="100000"/>
              </a:lnSpc>
            </a:pPr>
            <a:endParaRPr lang="en-US" altLang="ko-KR" dirty="0"/>
          </a:p>
        </p:txBody>
      </p:sp>
      <p:pic>
        <p:nvPicPr>
          <p:cNvPr id="14" name="그림 13" descr="테이블, 컵, 실내, 앉아있는이(가) 표시된 사진&#10;&#10;자동 생성된 설명">
            <a:extLst>
              <a:ext uri="{FF2B5EF4-FFF2-40B4-BE49-F238E27FC236}">
                <a16:creationId xmlns:a16="http://schemas.microsoft.com/office/drawing/2014/main" id="{DDFE2F98-F60E-6D4C-8FB2-D45E49CFA3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0" y="1920874"/>
            <a:ext cx="812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497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/>
          <p:cNvSpPr txBox="1">
            <a:spLocks/>
          </p:cNvSpPr>
          <p:nvPr/>
        </p:nvSpPr>
        <p:spPr>
          <a:xfrm>
            <a:off x="628649" y="1143001"/>
            <a:ext cx="8239125" cy="13335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31</a:t>
            </a:fld>
            <a:endParaRPr lang="ko-KR" altLang="en-US"/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F8F78ECB-42F5-2C49-A0BC-D904886CDD63}"/>
              </a:ext>
            </a:extLst>
          </p:cNvPr>
          <p:cNvSpPr txBox="1">
            <a:spLocks/>
          </p:cNvSpPr>
          <p:nvPr/>
        </p:nvSpPr>
        <p:spPr>
          <a:xfrm>
            <a:off x="0" y="514125"/>
            <a:ext cx="8515350" cy="1228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</a:pPr>
            <a:r>
              <a:rPr lang="en-US" altLang="ko-KR" dirty="0"/>
              <a:t>IoT </a:t>
            </a:r>
            <a:r>
              <a:rPr lang="ko-KR" altLang="en-US" dirty="0"/>
              <a:t>전등 스위치</a:t>
            </a:r>
            <a:endParaRPr lang="en-US" altLang="ko-KR" dirty="0"/>
          </a:p>
          <a:p>
            <a:pPr lvl="2">
              <a:lnSpc>
                <a:spcPct val="100000"/>
              </a:lnSpc>
            </a:pPr>
            <a:r>
              <a:rPr lang="ko-KR" altLang="en-US" dirty="0"/>
              <a:t>참고 사이트 </a:t>
            </a:r>
            <a:r>
              <a:rPr lang="en-US" altLang="ko-KR" dirty="0"/>
              <a:t>: </a:t>
            </a:r>
            <a:r>
              <a:rPr lang="en-US" altLang="ko-KR" dirty="0">
                <a:hlinkClick r:id="rId2"/>
              </a:rPr>
              <a:t>http://bitly.kr/cJArG</a:t>
            </a:r>
            <a:r>
              <a:rPr lang="en-US" altLang="ko-KR" dirty="0"/>
              <a:t> </a:t>
            </a:r>
          </a:p>
          <a:p>
            <a:pPr lvl="1">
              <a:lnSpc>
                <a:spcPct val="100000"/>
              </a:lnSpc>
            </a:pPr>
            <a:endParaRPr lang="en-US" altLang="ko-KR" dirty="0"/>
          </a:p>
          <a:p>
            <a:pPr marL="457200" lvl="1" indent="0">
              <a:lnSpc>
                <a:spcPct val="100000"/>
              </a:lnSpc>
              <a:buNone/>
            </a:pPr>
            <a:endParaRPr lang="en-US" altLang="ko-KR" dirty="0"/>
          </a:p>
          <a:p>
            <a:pPr lvl="1">
              <a:lnSpc>
                <a:spcPct val="100000"/>
              </a:lnSpc>
            </a:pPr>
            <a:endParaRPr lang="en-US" altLang="ko-KR" dirty="0"/>
          </a:p>
        </p:txBody>
      </p:sp>
      <p:pic>
        <p:nvPicPr>
          <p:cNvPr id="8" name="그림 7" descr="벽, 실내, 개체, 하얀색이(가) 표시된 사진&#10;&#10;자동 생성된 설명">
            <a:extLst>
              <a:ext uri="{FF2B5EF4-FFF2-40B4-BE49-F238E27FC236}">
                <a16:creationId xmlns:a16="http://schemas.microsoft.com/office/drawing/2014/main" id="{FF537BFA-FC52-5946-A480-CFF6564AF1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201" y="1683198"/>
            <a:ext cx="6741555" cy="4355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446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/>
          <p:cNvSpPr txBox="1">
            <a:spLocks/>
          </p:cNvSpPr>
          <p:nvPr/>
        </p:nvSpPr>
        <p:spPr>
          <a:xfrm>
            <a:off x="628649" y="1143001"/>
            <a:ext cx="8239125" cy="13335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32</a:t>
            </a:fld>
            <a:endParaRPr lang="ko-KR" altLang="en-US"/>
          </a:p>
        </p:txBody>
      </p:sp>
      <p:pic>
        <p:nvPicPr>
          <p:cNvPr id="3" name="그림 2" descr="벽, 하늘, 전자기기, 실내이(가) 표시된 사진&#10;&#10;자동 생성된 설명">
            <a:extLst>
              <a:ext uri="{FF2B5EF4-FFF2-40B4-BE49-F238E27FC236}">
                <a16:creationId xmlns:a16="http://schemas.microsoft.com/office/drawing/2014/main" id="{F7125FF8-9C5E-C74F-9128-8B7117A9B0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659" y="625990"/>
            <a:ext cx="4351892" cy="2556164"/>
          </a:xfrm>
          <a:prstGeom prst="rect">
            <a:avLst/>
          </a:prstGeom>
        </p:spPr>
      </p:pic>
      <p:pic>
        <p:nvPicPr>
          <p:cNvPr id="7" name="그림 6" descr="벽, 실내, 테이블, 전자기기이(가) 표시된 사진&#10;&#10;자동 생성된 설명">
            <a:extLst>
              <a:ext uri="{FF2B5EF4-FFF2-40B4-BE49-F238E27FC236}">
                <a16:creationId xmlns:a16="http://schemas.microsoft.com/office/drawing/2014/main" id="{DAF391AF-4A1E-6E4D-A8FD-6D11038AF3B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541" y="582180"/>
            <a:ext cx="3635111" cy="255616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9234525-9B49-9E4E-9457-8810BF2A51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8453" y="3182154"/>
            <a:ext cx="5508197" cy="3299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555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/>
          <p:cNvSpPr txBox="1">
            <a:spLocks/>
          </p:cNvSpPr>
          <p:nvPr/>
        </p:nvSpPr>
        <p:spPr>
          <a:xfrm>
            <a:off x="628649" y="1143001"/>
            <a:ext cx="8239125" cy="13335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54C42F2-5CEF-470A-94E9-EA1BC274AD6A}"/>
              </a:ext>
            </a:extLst>
          </p:cNvPr>
          <p:cNvSpPr/>
          <p:nvPr/>
        </p:nvSpPr>
        <p:spPr>
          <a:xfrm>
            <a:off x="628649" y="554636"/>
            <a:ext cx="8076079" cy="5626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93000"/>
              </a:lnSpc>
              <a:spcAft>
                <a:spcPts val="649"/>
              </a:spcAft>
              <a:buClr>
                <a:srgbClr val="000000"/>
              </a:buClr>
              <a:buSzPct val="100000"/>
              <a:buFont typeface="Arial" pitchFamily="34"/>
              <a:buChar char="•"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r>
              <a:rPr lang="en-US" altLang="ko-KR" sz="24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나눔고딕" pitchFamily="50"/>
              </a:rPr>
              <a:t> </a:t>
            </a:r>
            <a:r>
              <a:rPr lang="ko-KR" altLang="ko-KR" sz="2400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나눔고딕" pitchFamily="50"/>
              </a:rPr>
              <a:t>DC </a:t>
            </a:r>
            <a:r>
              <a:rPr lang="ko-KR" altLang="ko-KR" sz="2400" b="1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나눔고딕" pitchFamily="50"/>
              </a:rPr>
              <a:t>모터</a:t>
            </a:r>
            <a:r>
              <a:rPr lang="en-US" altLang="ko-KR" sz="2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(Direct Current Motor)</a:t>
            </a:r>
            <a:endParaRPr lang="ko-KR" altLang="ko-KR" sz="2400" b="1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나눔고딕" pitchFamily="50"/>
            </a:endParaRPr>
          </a:p>
          <a:p>
            <a:pPr marL="285750" lvl="0" indent="-285750">
              <a:lnSpc>
                <a:spcPct val="93000"/>
              </a:lnSpc>
              <a:spcAft>
                <a:spcPts val="649"/>
              </a:spcAft>
              <a:buClr>
                <a:srgbClr val="000000"/>
              </a:buClr>
              <a:buSzPct val="100000"/>
              <a:buFontTx/>
              <a:buChar char="-"/>
              <a:tabLst>
                <a:tab pos="0" algn="l"/>
                <a:tab pos="380880" algn="l"/>
                <a:tab pos="1104840" algn="l"/>
                <a:tab pos="1828800" algn="l"/>
                <a:tab pos="2552400" algn="l"/>
                <a:tab pos="3276359" algn="l"/>
                <a:tab pos="4000320" algn="l"/>
                <a:tab pos="4724280" algn="l"/>
                <a:tab pos="5448239" algn="l"/>
                <a:tab pos="6172200" algn="l"/>
                <a:tab pos="6895800" algn="l"/>
                <a:tab pos="7619760" algn="l"/>
                <a:tab pos="8343720" algn="l"/>
                <a:tab pos="9067680" algn="l"/>
                <a:tab pos="9091440" algn="l"/>
                <a:tab pos="9540720" algn="l"/>
                <a:tab pos="9990000" algn="l"/>
                <a:tab pos="10439280" algn="l"/>
              </a:tabLst>
            </a:pPr>
            <a:r>
              <a:rPr lang="ko-KR" altLang="ko-KR" dirty="0" smtClean="0">
                <a:solidFill>
                  <a:srgbClr val="000000"/>
                </a:solidFill>
                <a:latin typeface="나눔고딕" pitchFamily="50"/>
                <a:ea typeface="나눔고딕" pitchFamily="50"/>
                <a:cs typeface="나눔고딕" pitchFamily="50"/>
              </a:rPr>
              <a:t>가장 </a:t>
            </a:r>
            <a:r>
              <a:rPr lang="ko-KR" altLang="ko-KR" dirty="0">
                <a:solidFill>
                  <a:srgbClr val="000000"/>
                </a:solidFill>
                <a:latin typeface="나눔고딕" pitchFamily="50"/>
                <a:ea typeface="나눔고딕" pitchFamily="50"/>
                <a:cs typeface="나눔고딕" pitchFamily="50"/>
              </a:rPr>
              <a:t>흔한 모터, 입력 전류 방향으로(+, -) </a:t>
            </a:r>
            <a:r>
              <a:rPr lang="ko-KR" altLang="ko-KR" dirty="0" err="1">
                <a:solidFill>
                  <a:srgbClr val="000000"/>
                </a:solidFill>
                <a:latin typeface="나눔고딕" pitchFamily="50"/>
                <a:ea typeface="나눔고딕" pitchFamily="50"/>
                <a:cs typeface="나눔고딕" pitchFamily="50"/>
              </a:rPr>
              <a:t>회전방향</a:t>
            </a:r>
            <a:r>
              <a:rPr lang="ko-KR" altLang="ko-KR" dirty="0">
                <a:solidFill>
                  <a:srgbClr val="000000"/>
                </a:solidFill>
                <a:latin typeface="나눔고딕" pitchFamily="50"/>
                <a:ea typeface="나눔고딕" pitchFamily="50"/>
                <a:cs typeface="나눔고딕" pitchFamily="50"/>
              </a:rPr>
              <a:t> </a:t>
            </a:r>
            <a:r>
              <a:rPr lang="ko-KR" altLang="ko-KR" dirty="0" smtClean="0">
                <a:solidFill>
                  <a:srgbClr val="000000"/>
                </a:solidFill>
                <a:latin typeface="나눔고딕" pitchFamily="50"/>
                <a:ea typeface="나눔고딕" pitchFamily="50"/>
                <a:cs typeface="나눔고딕" pitchFamily="50"/>
              </a:rPr>
              <a:t>제어</a:t>
            </a:r>
            <a:endParaRPr lang="ko-KR" altLang="ko-KR" dirty="0">
              <a:solidFill>
                <a:srgbClr val="000000"/>
              </a:solidFill>
              <a:latin typeface="나눔고딕" pitchFamily="50"/>
              <a:ea typeface="나눔고딕" pitchFamily="50"/>
              <a:cs typeface="나눔고딕" pitchFamily="50"/>
            </a:endParaRPr>
          </a:p>
          <a:p>
            <a:pPr marL="285750" lvl="0" indent="-285750">
              <a:lnSpc>
                <a:spcPct val="93000"/>
              </a:lnSpc>
              <a:spcAft>
                <a:spcPts val="649"/>
              </a:spcAft>
              <a:buClr>
                <a:srgbClr val="000000"/>
              </a:buClr>
              <a:buSzPct val="100000"/>
              <a:buFontTx/>
              <a:buChar char="-"/>
              <a:tabLst>
                <a:tab pos="0" algn="l"/>
                <a:tab pos="380880" algn="l"/>
                <a:tab pos="1104840" algn="l"/>
                <a:tab pos="1828800" algn="l"/>
                <a:tab pos="2552400" algn="l"/>
                <a:tab pos="3276359" algn="l"/>
                <a:tab pos="4000320" algn="l"/>
                <a:tab pos="4724280" algn="l"/>
                <a:tab pos="5448239" algn="l"/>
                <a:tab pos="6172200" algn="l"/>
                <a:tab pos="6895800" algn="l"/>
                <a:tab pos="7619760" algn="l"/>
                <a:tab pos="8343720" algn="l"/>
                <a:tab pos="9067680" algn="l"/>
                <a:tab pos="9091440" algn="l"/>
                <a:tab pos="9540720" algn="l"/>
                <a:tab pos="9990000" algn="l"/>
                <a:tab pos="10439280" algn="l"/>
              </a:tabLst>
            </a:pPr>
            <a:r>
              <a:rPr lang="en-US" altLang="ko-KR" dirty="0" smtClean="0">
                <a:solidFill>
                  <a:srgbClr val="000000"/>
                </a:solidFill>
                <a:latin typeface="나눔고딕" pitchFamily="50"/>
                <a:ea typeface="나눔고딕" pitchFamily="50"/>
                <a:cs typeface="나눔고딕" pitchFamily="50"/>
              </a:rPr>
              <a:t>고 </a:t>
            </a:r>
            <a:r>
              <a:rPr lang="en-US" altLang="ko-KR" dirty="0" err="1" smtClean="0">
                <a:solidFill>
                  <a:srgbClr val="000000"/>
                </a:solidFill>
                <a:latin typeface="나눔고딕" pitchFamily="50"/>
                <a:ea typeface="나눔고딕" pitchFamily="50"/>
                <a:cs typeface="나눔고딕" pitchFamily="50"/>
              </a:rPr>
              <a:t>회전에</a:t>
            </a:r>
            <a:r>
              <a:rPr lang="en-US" altLang="ko-KR" dirty="0" smtClean="0">
                <a:solidFill>
                  <a:srgbClr val="000000"/>
                </a:solidFill>
                <a:latin typeface="나눔고딕" pitchFamily="50"/>
                <a:ea typeface="나눔고딕" pitchFamily="50"/>
                <a:cs typeface="나눔고딕" pitchFamily="50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나눔고딕" pitchFamily="50"/>
                <a:ea typeface="나눔고딕" pitchFamily="50"/>
                <a:cs typeface="나눔고딕" pitchFamily="50"/>
              </a:rPr>
              <a:t>유리</a:t>
            </a:r>
            <a:r>
              <a:rPr lang="en-US" altLang="ko-KR" dirty="0">
                <a:solidFill>
                  <a:srgbClr val="000000"/>
                </a:solidFill>
                <a:latin typeface="나눔고딕" pitchFamily="50"/>
                <a:ea typeface="나눔고딕" pitchFamily="50"/>
                <a:cs typeface="나눔고딕" pitchFamily="50"/>
              </a:rPr>
              <a:t>, </a:t>
            </a:r>
            <a:r>
              <a:rPr lang="en-US" altLang="ko-KR" dirty="0" err="1">
                <a:solidFill>
                  <a:srgbClr val="000000"/>
                </a:solidFill>
                <a:latin typeface="나눔고딕" pitchFamily="50"/>
                <a:ea typeface="나눔고딕" pitchFamily="50"/>
                <a:cs typeface="나눔고딕" pitchFamily="50"/>
              </a:rPr>
              <a:t>RC</a:t>
            </a:r>
            <a:r>
              <a:rPr lang="en-US" altLang="ko-KR" dirty="0" err="1" smtClean="0">
                <a:solidFill>
                  <a:srgbClr val="000000"/>
                </a:solidFill>
                <a:latin typeface="나눔고딕" pitchFamily="50"/>
                <a:ea typeface="나눔고딕" pitchFamily="50"/>
                <a:cs typeface="나눔고딕" pitchFamily="50"/>
              </a:rPr>
              <a:t>카</a:t>
            </a:r>
            <a:r>
              <a:rPr lang="en-US" altLang="ko-KR" dirty="0" smtClean="0">
                <a:solidFill>
                  <a:srgbClr val="000000"/>
                </a:solidFill>
                <a:latin typeface="나눔고딕" pitchFamily="50"/>
                <a:ea typeface="나눔고딕" pitchFamily="50"/>
                <a:cs typeface="나눔고딕" pitchFamily="50"/>
              </a:rPr>
              <a:t>(Radio Controlled Car), </a:t>
            </a:r>
            <a:r>
              <a:rPr lang="en-US" altLang="ko-KR" dirty="0" err="1">
                <a:solidFill>
                  <a:srgbClr val="000000"/>
                </a:solidFill>
                <a:latin typeface="나눔고딕" pitchFamily="50"/>
                <a:ea typeface="나눔고딕" pitchFamily="50"/>
                <a:cs typeface="나눔고딕" pitchFamily="50"/>
              </a:rPr>
              <a:t>쿼드콥터</a:t>
            </a:r>
            <a:r>
              <a:rPr lang="en-US" altLang="ko-KR" dirty="0">
                <a:solidFill>
                  <a:srgbClr val="000000"/>
                </a:solidFill>
                <a:latin typeface="나눔고딕" pitchFamily="50"/>
                <a:ea typeface="나눔고딕" pitchFamily="50"/>
                <a:cs typeface="나눔고딕" pitchFamily="50"/>
              </a:rPr>
              <a:t> 등 </a:t>
            </a:r>
            <a:r>
              <a:rPr lang="en-US" altLang="ko-KR" dirty="0" err="1" smtClean="0">
                <a:solidFill>
                  <a:srgbClr val="000000"/>
                </a:solidFill>
                <a:latin typeface="나눔고딕" pitchFamily="50"/>
                <a:ea typeface="나눔고딕" pitchFamily="50"/>
                <a:cs typeface="나눔고딕" pitchFamily="50"/>
              </a:rPr>
              <a:t>광범위하게</a:t>
            </a:r>
            <a:r>
              <a:rPr lang="en-US" altLang="ko-KR" dirty="0" smtClean="0">
                <a:solidFill>
                  <a:srgbClr val="000000"/>
                </a:solidFill>
                <a:latin typeface="나눔고딕" pitchFamily="50"/>
                <a:ea typeface="나눔고딕" pitchFamily="50"/>
                <a:cs typeface="나눔고딕" pitchFamily="50"/>
              </a:rPr>
              <a:t> 사</a:t>
            </a:r>
            <a:r>
              <a:rPr lang="ko-KR" altLang="en-US" dirty="0" smtClean="0">
                <a:solidFill>
                  <a:srgbClr val="000000"/>
                </a:solidFill>
                <a:latin typeface="나눔고딕" pitchFamily="50"/>
                <a:ea typeface="나눔고딕" pitchFamily="50"/>
                <a:cs typeface="나눔고딕" pitchFamily="50"/>
              </a:rPr>
              <a:t>용</a:t>
            </a:r>
            <a:endParaRPr lang="en-US" altLang="ko-KR" dirty="0" smtClean="0">
              <a:solidFill>
                <a:srgbClr val="000000"/>
              </a:solidFill>
              <a:latin typeface="나눔고딕" pitchFamily="50"/>
              <a:ea typeface="나눔고딕" pitchFamily="50"/>
              <a:cs typeface="나눔고딕" pitchFamily="50"/>
            </a:endParaRPr>
          </a:p>
          <a:p>
            <a:pPr marL="285750" lvl="0" indent="-285750">
              <a:lnSpc>
                <a:spcPct val="93000"/>
              </a:lnSpc>
              <a:spcAft>
                <a:spcPts val="649"/>
              </a:spcAft>
              <a:buClr>
                <a:srgbClr val="000000"/>
              </a:buClr>
              <a:buSzPct val="100000"/>
              <a:buFontTx/>
              <a:buChar char="-"/>
              <a:tabLst>
                <a:tab pos="0" algn="l"/>
                <a:tab pos="380880" algn="l"/>
                <a:tab pos="1104840" algn="l"/>
                <a:tab pos="1828800" algn="l"/>
                <a:tab pos="2552400" algn="l"/>
                <a:tab pos="3276359" algn="l"/>
                <a:tab pos="4000320" algn="l"/>
                <a:tab pos="4724280" algn="l"/>
                <a:tab pos="5448239" algn="l"/>
                <a:tab pos="6172200" algn="l"/>
                <a:tab pos="6895800" algn="l"/>
                <a:tab pos="7619760" algn="l"/>
                <a:tab pos="8343720" algn="l"/>
                <a:tab pos="9067680" algn="l"/>
                <a:tab pos="9091440" algn="l"/>
                <a:tab pos="9540720" algn="l"/>
                <a:tab pos="9990000" algn="l"/>
                <a:tab pos="10439280" algn="l"/>
              </a:tabLst>
            </a:pPr>
            <a:r>
              <a:rPr lang="en-US" altLang="ko-KR" dirty="0" err="1" smtClean="0">
                <a:solidFill>
                  <a:srgbClr val="000000"/>
                </a:solidFill>
                <a:latin typeface="나눔고딕" pitchFamily="50"/>
                <a:ea typeface="나눔고딕" pitchFamily="50"/>
                <a:cs typeface="나눔고딕" pitchFamily="50"/>
              </a:rPr>
              <a:t>회전수와</a:t>
            </a:r>
            <a:r>
              <a:rPr lang="en-US" altLang="ko-KR" dirty="0" smtClean="0">
                <a:solidFill>
                  <a:srgbClr val="000000"/>
                </a:solidFill>
                <a:latin typeface="나눔고딕" pitchFamily="50"/>
                <a:ea typeface="나눔고딕" pitchFamily="50"/>
                <a:cs typeface="나눔고딕" pitchFamily="50"/>
              </a:rPr>
              <a:t> </a:t>
            </a:r>
            <a:r>
              <a:rPr lang="en-US" altLang="ko-KR" dirty="0" err="1" smtClean="0">
                <a:solidFill>
                  <a:srgbClr val="000000"/>
                </a:solidFill>
                <a:latin typeface="나눔고딕" pitchFamily="50"/>
                <a:ea typeface="나눔고딕" pitchFamily="50"/>
                <a:cs typeface="나눔고딕" pitchFamily="50"/>
              </a:rPr>
              <a:t>방향</a:t>
            </a:r>
            <a:r>
              <a:rPr lang="en-US" altLang="ko-KR" dirty="0" smtClean="0">
                <a:solidFill>
                  <a:srgbClr val="000000"/>
                </a:solidFill>
                <a:latin typeface="나눔고딕" pitchFamily="50"/>
                <a:ea typeface="나눔고딕" pitchFamily="50"/>
                <a:cs typeface="나눔고딕" pitchFamily="50"/>
              </a:rPr>
              <a:t> </a:t>
            </a:r>
            <a:r>
              <a:rPr lang="en-US" altLang="ko-KR" dirty="0" err="1" smtClean="0">
                <a:solidFill>
                  <a:srgbClr val="000000"/>
                </a:solidFill>
                <a:latin typeface="나눔고딕" pitchFamily="50"/>
                <a:ea typeface="나눔고딕" pitchFamily="50"/>
                <a:cs typeface="나눔고딕" pitchFamily="50"/>
              </a:rPr>
              <a:t>제어를</a:t>
            </a:r>
            <a:r>
              <a:rPr lang="en-US" altLang="ko-KR" dirty="0" smtClean="0">
                <a:solidFill>
                  <a:srgbClr val="000000"/>
                </a:solidFill>
                <a:latin typeface="나눔고딕" pitchFamily="50"/>
                <a:ea typeface="나눔고딕" pitchFamily="50"/>
                <a:cs typeface="나눔고딕" pitchFamily="50"/>
              </a:rPr>
              <a:t> </a:t>
            </a:r>
            <a:r>
              <a:rPr lang="en-US" altLang="ko-KR" dirty="0" err="1" smtClean="0">
                <a:solidFill>
                  <a:srgbClr val="000000"/>
                </a:solidFill>
                <a:latin typeface="나눔고딕" pitchFamily="50"/>
                <a:ea typeface="나눔고딕" pitchFamily="50"/>
                <a:cs typeface="나눔고딕" pitchFamily="50"/>
              </a:rPr>
              <a:t>위해</a:t>
            </a:r>
            <a:r>
              <a:rPr lang="en-US" altLang="ko-KR" dirty="0" smtClean="0">
                <a:solidFill>
                  <a:srgbClr val="000000"/>
                </a:solidFill>
                <a:latin typeface="나눔고딕" pitchFamily="50"/>
                <a:ea typeface="나눔고딕" pitchFamily="50"/>
                <a:cs typeface="나눔고딕" pitchFamily="50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나눔고딕" pitchFamily="50"/>
                <a:ea typeface="나눔고딕" pitchFamily="50"/>
                <a:cs typeface="나눔고딕" pitchFamily="50"/>
              </a:rPr>
              <a:t>드라이버</a:t>
            </a:r>
            <a:r>
              <a:rPr lang="en-US" altLang="ko-KR" dirty="0">
                <a:solidFill>
                  <a:srgbClr val="000000"/>
                </a:solidFill>
                <a:latin typeface="나눔고딕" pitchFamily="50"/>
                <a:ea typeface="나눔고딕" pitchFamily="50"/>
                <a:cs typeface="나눔고딕" pitchFamily="50"/>
              </a:rPr>
              <a:t> </a:t>
            </a:r>
            <a:r>
              <a:rPr lang="en-US" altLang="ko-KR" dirty="0" err="1" smtClean="0">
                <a:solidFill>
                  <a:srgbClr val="000000"/>
                </a:solidFill>
                <a:latin typeface="나눔고딕" pitchFamily="50"/>
                <a:ea typeface="나눔고딕" pitchFamily="50"/>
                <a:cs typeface="나눔고딕" pitchFamily="50"/>
              </a:rPr>
              <a:t>모듈</a:t>
            </a:r>
            <a:r>
              <a:rPr lang="en-US" altLang="ko-KR" dirty="0" smtClean="0">
                <a:solidFill>
                  <a:srgbClr val="000000"/>
                </a:solidFill>
                <a:latin typeface="나눔고딕" pitchFamily="50"/>
                <a:ea typeface="나눔고딕" pitchFamily="50"/>
                <a:cs typeface="나눔고딕" pitchFamily="50"/>
              </a:rPr>
              <a:t> </a:t>
            </a:r>
            <a:r>
              <a:rPr lang="en-US" altLang="ko-KR" dirty="0" err="1" smtClean="0">
                <a:solidFill>
                  <a:srgbClr val="000000"/>
                </a:solidFill>
                <a:latin typeface="나눔고딕" pitchFamily="50"/>
                <a:ea typeface="나눔고딕" pitchFamily="50"/>
                <a:cs typeface="나눔고딕" pitchFamily="50"/>
              </a:rPr>
              <a:t>필요</a:t>
            </a:r>
            <a:endParaRPr lang="en-US" altLang="ko-KR" dirty="0">
              <a:solidFill>
                <a:srgbClr val="000000"/>
              </a:solidFill>
              <a:latin typeface="나눔고딕" pitchFamily="50"/>
              <a:ea typeface="나눔고딕" pitchFamily="50"/>
              <a:cs typeface="나눔고딕" pitchFamily="50"/>
            </a:endParaRPr>
          </a:p>
          <a:p>
            <a:pPr lvl="0">
              <a:lnSpc>
                <a:spcPct val="93000"/>
              </a:lnSpc>
              <a:spcAft>
                <a:spcPts val="649"/>
              </a:spcAft>
              <a:buClr>
                <a:srgbClr val="000000"/>
              </a:buClr>
              <a:buSzPct val="100000"/>
              <a:buFont typeface="Arial" pitchFamily="34"/>
              <a:buChar char="•"/>
              <a:tabLst>
                <a:tab pos="0" algn="l"/>
                <a:tab pos="380880" algn="l"/>
                <a:tab pos="1104840" algn="l"/>
                <a:tab pos="1828800" algn="l"/>
                <a:tab pos="2552400" algn="l"/>
                <a:tab pos="3276359" algn="l"/>
                <a:tab pos="4000320" algn="l"/>
                <a:tab pos="4724280" algn="l"/>
                <a:tab pos="5448239" algn="l"/>
                <a:tab pos="6172200" algn="l"/>
                <a:tab pos="6895800" algn="l"/>
                <a:tab pos="7619760" algn="l"/>
                <a:tab pos="8343720" algn="l"/>
                <a:tab pos="9067680" algn="l"/>
                <a:tab pos="9091440" algn="l"/>
                <a:tab pos="9540720" algn="l"/>
                <a:tab pos="9990000" algn="l"/>
                <a:tab pos="10439280" algn="l"/>
              </a:tabLst>
            </a:pPr>
            <a:endParaRPr lang="en-US" altLang="ko-KR" dirty="0">
              <a:solidFill>
                <a:srgbClr val="000000"/>
              </a:solidFill>
              <a:latin typeface="나눔고딕" pitchFamily="50"/>
              <a:ea typeface="나눔고딕" pitchFamily="50"/>
              <a:cs typeface="나눔고딕" pitchFamily="50"/>
            </a:endParaRPr>
          </a:p>
          <a:p>
            <a:pPr lvl="0">
              <a:lnSpc>
                <a:spcPct val="93000"/>
              </a:lnSpc>
              <a:spcAft>
                <a:spcPts val="649"/>
              </a:spcAft>
              <a:buClr>
                <a:srgbClr val="000000"/>
              </a:buClr>
              <a:buSzPct val="100000"/>
              <a:buFont typeface="Arial" pitchFamily="34"/>
              <a:buChar char="•"/>
              <a:tabLst>
                <a:tab pos="0" algn="l"/>
                <a:tab pos="380880" algn="l"/>
                <a:tab pos="1104840" algn="l"/>
                <a:tab pos="1828800" algn="l"/>
                <a:tab pos="2552400" algn="l"/>
                <a:tab pos="3276359" algn="l"/>
                <a:tab pos="4000320" algn="l"/>
                <a:tab pos="4724280" algn="l"/>
                <a:tab pos="5448239" algn="l"/>
                <a:tab pos="6172200" algn="l"/>
                <a:tab pos="6895800" algn="l"/>
                <a:tab pos="7619760" algn="l"/>
                <a:tab pos="8343720" algn="l"/>
                <a:tab pos="9067680" algn="l"/>
                <a:tab pos="9091440" algn="l"/>
                <a:tab pos="9540720" algn="l"/>
                <a:tab pos="9990000" algn="l"/>
                <a:tab pos="10439280" algn="l"/>
              </a:tabLst>
            </a:pPr>
            <a:r>
              <a:rPr lang="en-US" altLang="ko-KR" sz="2400" dirty="0">
                <a:solidFill>
                  <a:srgbClr val="000000"/>
                </a:solidFill>
                <a:latin typeface="나눔고딕" pitchFamily="50"/>
                <a:ea typeface="나눔고딕" pitchFamily="50"/>
                <a:cs typeface="나눔고딕" pitchFamily="50"/>
              </a:rPr>
              <a:t> </a:t>
            </a:r>
            <a:r>
              <a:rPr lang="en-US" altLang="ko-KR" sz="2400" b="1" dirty="0" err="1">
                <a:solidFill>
                  <a:srgbClr val="000000"/>
                </a:solidFill>
                <a:latin typeface="나눔고딕" pitchFamily="50"/>
                <a:ea typeface="나눔고딕" pitchFamily="50"/>
                <a:cs typeface="나눔고딕" pitchFamily="50"/>
              </a:rPr>
              <a:t>서보</a:t>
            </a:r>
            <a:r>
              <a:rPr lang="en-US" altLang="ko-KR" sz="2400" b="1" dirty="0">
                <a:solidFill>
                  <a:srgbClr val="000000"/>
                </a:solidFill>
                <a:latin typeface="나눔고딕" pitchFamily="50"/>
                <a:ea typeface="나눔고딕" pitchFamily="50"/>
                <a:cs typeface="나눔고딕" pitchFamily="50"/>
              </a:rPr>
              <a:t> </a:t>
            </a:r>
            <a:r>
              <a:rPr lang="en-US" altLang="ko-KR" sz="2400" b="1" dirty="0" err="1">
                <a:solidFill>
                  <a:srgbClr val="000000"/>
                </a:solidFill>
                <a:latin typeface="나눔고딕" pitchFamily="50"/>
                <a:ea typeface="나눔고딕" pitchFamily="50"/>
                <a:cs typeface="나눔고딕" pitchFamily="50"/>
              </a:rPr>
              <a:t>모터</a:t>
            </a:r>
            <a:r>
              <a:rPr lang="en-US" altLang="ko-KR" sz="2400" b="1" dirty="0">
                <a:solidFill>
                  <a:srgbClr val="000000"/>
                </a:solidFill>
                <a:latin typeface="나눔고딕" pitchFamily="50"/>
                <a:ea typeface="나눔고딕" pitchFamily="50"/>
                <a:cs typeface="나눔고딕" pitchFamily="50"/>
              </a:rPr>
              <a:t> (Servo motor</a:t>
            </a:r>
            <a:r>
              <a:rPr lang="en-US" altLang="ko-KR" sz="2400" b="1" dirty="0" smtClean="0">
                <a:solidFill>
                  <a:srgbClr val="000000"/>
                </a:solidFill>
                <a:latin typeface="나눔고딕" pitchFamily="50"/>
                <a:ea typeface="나눔고딕" pitchFamily="50"/>
                <a:cs typeface="나눔고딕" pitchFamily="50"/>
              </a:rPr>
              <a:t>)</a:t>
            </a:r>
            <a:endParaRPr lang="en-US" altLang="ko-KR" sz="2400" b="1" dirty="0">
              <a:solidFill>
                <a:srgbClr val="000000"/>
              </a:solidFill>
              <a:latin typeface="나눔고딕" pitchFamily="50"/>
              <a:ea typeface="나눔고딕" pitchFamily="50"/>
              <a:cs typeface="나눔고딕" pitchFamily="50"/>
            </a:endParaRPr>
          </a:p>
          <a:p>
            <a:pPr marL="268288" lvl="0" indent="-268288">
              <a:lnSpc>
                <a:spcPct val="93000"/>
              </a:lnSpc>
              <a:spcAft>
                <a:spcPts val="649"/>
              </a:spcAft>
              <a:buClr>
                <a:srgbClr val="000000"/>
              </a:buClr>
              <a:buSzPct val="100000"/>
              <a:tabLst>
                <a:tab pos="0" algn="l"/>
                <a:tab pos="380880" algn="l"/>
                <a:tab pos="1104840" algn="l"/>
                <a:tab pos="1828800" algn="l"/>
                <a:tab pos="2552400" algn="l"/>
                <a:tab pos="3276359" algn="l"/>
                <a:tab pos="4000320" algn="l"/>
                <a:tab pos="4724280" algn="l"/>
                <a:tab pos="5448239" algn="l"/>
                <a:tab pos="6172200" algn="l"/>
                <a:tab pos="6895800" algn="l"/>
                <a:tab pos="7619760" algn="l"/>
                <a:tab pos="8343720" algn="l"/>
                <a:tab pos="9067680" algn="l"/>
                <a:tab pos="9091440" algn="l"/>
                <a:tab pos="9540720" algn="l"/>
                <a:tab pos="9990000" algn="l"/>
                <a:tab pos="10439280" algn="l"/>
              </a:tabLst>
            </a:pPr>
            <a:r>
              <a:rPr lang="en-US" altLang="ko-KR" dirty="0">
                <a:solidFill>
                  <a:srgbClr val="000000"/>
                </a:solidFill>
                <a:latin typeface="나눔고딕" pitchFamily="50"/>
                <a:ea typeface="나눔고딕" pitchFamily="50"/>
                <a:cs typeface="나눔고딕" pitchFamily="50"/>
              </a:rPr>
              <a:t>- </a:t>
            </a:r>
            <a:r>
              <a:rPr lang="en-US" altLang="ko-KR" dirty="0" smtClean="0">
                <a:solidFill>
                  <a:srgbClr val="000000"/>
                </a:solidFill>
                <a:latin typeface="나눔고딕" pitchFamily="50"/>
                <a:ea typeface="나눔고딕" pitchFamily="50"/>
                <a:cs typeface="나눔고딕" pitchFamily="50"/>
              </a:rPr>
              <a:t> </a:t>
            </a:r>
            <a:r>
              <a:rPr lang="en-US" altLang="ko-KR" dirty="0" err="1" smtClean="0">
                <a:solidFill>
                  <a:srgbClr val="000000"/>
                </a:solidFill>
                <a:latin typeface="나눔고딕" pitchFamily="50"/>
                <a:ea typeface="나눔고딕" pitchFamily="50"/>
                <a:cs typeface="나눔고딕" pitchFamily="50"/>
              </a:rPr>
              <a:t>보통</a:t>
            </a:r>
            <a:r>
              <a:rPr lang="en-US" altLang="ko-KR" dirty="0" smtClean="0">
                <a:solidFill>
                  <a:srgbClr val="000000"/>
                </a:solidFill>
                <a:latin typeface="나눔고딕" pitchFamily="50"/>
                <a:ea typeface="나눔고딕" pitchFamily="50"/>
                <a:cs typeface="나눔고딕" pitchFamily="50"/>
              </a:rPr>
              <a:t> 0° </a:t>
            </a:r>
            <a:r>
              <a:rPr lang="en-US" altLang="ko-KR" dirty="0">
                <a:solidFill>
                  <a:srgbClr val="000000"/>
                </a:solidFill>
                <a:latin typeface="나눔고딕" pitchFamily="50"/>
                <a:ea typeface="나눔고딕" pitchFamily="50"/>
                <a:cs typeface="나눔고딕" pitchFamily="50"/>
              </a:rPr>
              <a:t>~</a:t>
            </a:r>
            <a:r>
              <a:rPr lang="en-US" altLang="ko-KR" dirty="0" smtClean="0">
                <a:solidFill>
                  <a:srgbClr val="000000"/>
                </a:solidFill>
                <a:latin typeface="나눔고딕" pitchFamily="50"/>
                <a:ea typeface="나눔고딕" pitchFamily="50"/>
                <a:cs typeface="나눔고딕" pitchFamily="50"/>
              </a:rPr>
              <a:t>180° </a:t>
            </a:r>
            <a:r>
              <a:rPr lang="en-US" altLang="ko-KR" dirty="0" err="1">
                <a:solidFill>
                  <a:srgbClr val="000000"/>
                </a:solidFill>
                <a:latin typeface="나눔고딕" pitchFamily="50"/>
                <a:ea typeface="나눔고딕" pitchFamily="50"/>
                <a:cs typeface="나눔고딕" pitchFamily="50"/>
              </a:rPr>
              <a:t>사이를</a:t>
            </a:r>
            <a:r>
              <a:rPr lang="en-US" altLang="ko-KR" dirty="0">
                <a:solidFill>
                  <a:srgbClr val="000000"/>
                </a:solidFill>
                <a:latin typeface="나눔고딕" pitchFamily="50"/>
                <a:ea typeface="나눔고딕" pitchFamily="50"/>
                <a:cs typeface="나눔고딕" pitchFamily="50"/>
              </a:rPr>
              <a:t> </a:t>
            </a:r>
            <a:r>
              <a:rPr lang="en-US" altLang="ko-KR" dirty="0" err="1" smtClean="0">
                <a:solidFill>
                  <a:srgbClr val="000000"/>
                </a:solidFill>
                <a:latin typeface="나눔고딕" pitchFamily="50"/>
                <a:ea typeface="나눔고딕" pitchFamily="50"/>
                <a:cs typeface="나눔고딕" pitchFamily="50"/>
              </a:rPr>
              <a:t>움직이며</a:t>
            </a:r>
            <a:r>
              <a:rPr lang="en-US" altLang="ko-KR" dirty="0">
                <a:solidFill>
                  <a:srgbClr val="000000"/>
                </a:solidFill>
                <a:latin typeface="나눔고딕" pitchFamily="50"/>
                <a:ea typeface="나눔고딕" pitchFamily="50"/>
                <a:cs typeface="나눔고딕" pitchFamily="50"/>
              </a:rPr>
              <a:t> </a:t>
            </a:r>
            <a:r>
              <a:rPr lang="en-US" altLang="ko-KR" dirty="0" err="1" smtClean="0">
                <a:solidFill>
                  <a:srgbClr val="000000"/>
                </a:solidFill>
                <a:latin typeface="나눔고딕" pitchFamily="50"/>
                <a:ea typeface="나눔고딕" pitchFamily="50"/>
                <a:cs typeface="나눔고딕" pitchFamily="50"/>
              </a:rPr>
              <a:t>위치를</a:t>
            </a:r>
            <a:r>
              <a:rPr lang="en-US" altLang="ko-KR" dirty="0">
                <a:solidFill>
                  <a:srgbClr val="000000"/>
                </a:solidFill>
                <a:latin typeface="나눔고딕" pitchFamily="50"/>
                <a:ea typeface="나눔고딕" pitchFamily="50"/>
                <a:cs typeface="나눔고딕" pitchFamily="50"/>
              </a:rPr>
              <a:t> </a:t>
            </a:r>
            <a:r>
              <a:rPr lang="en-US" altLang="ko-KR" dirty="0" err="1" smtClean="0">
                <a:solidFill>
                  <a:srgbClr val="000000"/>
                </a:solidFill>
                <a:latin typeface="나눔고딕" pitchFamily="50"/>
                <a:ea typeface="나눔고딕" pitchFamily="50"/>
                <a:cs typeface="나눔고딕" pitchFamily="50"/>
              </a:rPr>
              <a:t>정확히</a:t>
            </a:r>
            <a:r>
              <a:rPr lang="en-US" altLang="ko-KR" dirty="0" smtClean="0">
                <a:solidFill>
                  <a:srgbClr val="000000"/>
                </a:solidFill>
                <a:latin typeface="나눔고딕" pitchFamily="50"/>
                <a:ea typeface="나눔고딕" pitchFamily="50"/>
                <a:cs typeface="나눔고딕" pitchFamily="50"/>
              </a:rPr>
              <a:t> </a:t>
            </a:r>
            <a:r>
              <a:rPr lang="en-US" altLang="ko-KR" dirty="0" err="1" smtClean="0">
                <a:solidFill>
                  <a:srgbClr val="000000"/>
                </a:solidFill>
                <a:latin typeface="나눔고딕" pitchFamily="50"/>
                <a:ea typeface="나눔고딕" pitchFamily="50"/>
                <a:cs typeface="나눔고딕" pitchFamily="50"/>
              </a:rPr>
              <a:t>제어</a:t>
            </a:r>
            <a:endParaRPr lang="en-US" altLang="ko-KR" dirty="0">
              <a:solidFill>
                <a:srgbClr val="000000"/>
              </a:solidFill>
              <a:latin typeface="나눔고딕" pitchFamily="50"/>
              <a:ea typeface="나눔고딕" pitchFamily="50"/>
              <a:cs typeface="나눔고딕" pitchFamily="50"/>
            </a:endParaRPr>
          </a:p>
          <a:p>
            <a:pPr marL="268288" lvl="0" indent="-268288">
              <a:lnSpc>
                <a:spcPct val="93000"/>
              </a:lnSpc>
              <a:spcAft>
                <a:spcPts val="649"/>
              </a:spcAft>
              <a:buClr>
                <a:srgbClr val="000000"/>
              </a:buClr>
              <a:buSzPct val="100000"/>
              <a:tabLst>
                <a:tab pos="0" algn="l"/>
                <a:tab pos="380880" algn="l"/>
                <a:tab pos="1104840" algn="l"/>
                <a:tab pos="1828800" algn="l"/>
                <a:tab pos="2552400" algn="l"/>
                <a:tab pos="3276359" algn="l"/>
                <a:tab pos="4000320" algn="l"/>
                <a:tab pos="4724280" algn="l"/>
                <a:tab pos="5448239" algn="l"/>
                <a:tab pos="6172200" algn="l"/>
                <a:tab pos="6895800" algn="l"/>
                <a:tab pos="7619760" algn="l"/>
                <a:tab pos="8343720" algn="l"/>
                <a:tab pos="9067680" algn="l"/>
                <a:tab pos="9091440" algn="l"/>
                <a:tab pos="9540720" algn="l"/>
                <a:tab pos="9990000" algn="l"/>
                <a:tab pos="10439280" algn="l"/>
              </a:tabLst>
            </a:pPr>
            <a:r>
              <a:rPr lang="en-US" altLang="ko-KR" dirty="0" smtClean="0">
                <a:solidFill>
                  <a:srgbClr val="000000"/>
                </a:solidFill>
                <a:latin typeface="나눔고딕" pitchFamily="50"/>
                <a:ea typeface="나눔고딕" pitchFamily="50"/>
                <a:cs typeface="나눔고딕" pitchFamily="50"/>
              </a:rPr>
              <a:t>-  </a:t>
            </a:r>
            <a:r>
              <a:rPr lang="en-US" altLang="ko-KR" dirty="0" err="1" smtClean="0">
                <a:solidFill>
                  <a:srgbClr val="000000"/>
                </a:solidFill>
                <a:latin typeface="나눔고딕" pitchFamily="50"/>
                <a:ea typeface="나눔고딕" pitchFamily="50"/>
                <a:cs typeface="나눔고딕" pitchFamily="50"/>
              </a:rPr>
              <a:t>RC</a:t>
            </a:r>
            <a:r>
              <a:rPr lang="en-US" altLang="ko-KR" dirty="0" err="1">
                <a:solidFill>
                  <a:srgbClr val="000000"/>
                </a:solidFill>
                <a:latin typeface="나눔고딕" pitchFamily="50"/>
                <a:ea typeface="나눔고딕" pitchFamily="50"/>
                <a:cs typeface="나눔고딕" pitchFamily="50"/>
              </a:rPr>
              <a:t>카의</a:t>
            </a:r>
            <a:r>
              <a:rPr lang="en-US" altLang="ko-KR" dirty="0">
                <a:solidFill>
                  <a:srgbClr val="000000"/>
                </a:solidFill>
                <a:latin typeface="나눔고딕" pitchFamily="50"/>
                <a:ea typeface="나눔고딕" pitchFamily="50"/>
                <a:cs typeface="나눔고딕" pitchFamily="50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나눔고딕" pitchFamily="50"/>
                <a:ea typeface="나눔고딕" pitchFamily="50"/>
                <a:cs typeface="나눔고딕" pitchFamily="50"/>
              </a:rPr>
              <a:t>방향타</a:t>
            </a:r>
            <a:r>
              <a:rPr lang="en-US" altLang="ko-KR" dirty="0">
                <a:solidFill>
                  <a:srgbClr val="000000"/>
                </a:solidFill>
                <a:latin typeface="나눔고딕" pitchFamily="50"/>
                <a:ea typeface="나눔고딕" pitchFamily="50"/>
                <a:cs typeface="나눔고딕" pitchFamily="50"/>
              </a:rPr>
              <a:t>, </a:t>
            </a:r>
            <a:r>
              <a:rPr lang="en-US" altLang="ko-KR" dirty="0" err="1">
                <a:solidFill>
                  <a:srgbClr val="000000"/>
                </a:solidFill>
                <a:latin typeface="나눔고딕" pitchFamily="50"/>
                <a:ea typeface="나눔고딕" pitchFamily="50"/>
                <a:cs typeface="나눔고딕" pitchFamily="50"/>
              </a:rPr>
              <a:t>로봇</a:t>
            </a:r>
            <a:r>
              <a:rPr lang="en-US" altLang="ko-KR" dirty="0">
                <a:solidFill>
                  <a:srgbClr val="000000"/>
                </a:solidFill>
                <a:latin typeface="나눔고딕" pitchFamily="50"/>
                <a:ea typeface="나눔고딕" pitchFamily="50"/>
                <a:cs typeface="나눔고딕" pitchFamily="50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나눔고딕" pitchFamily="50"/>
                <a:ea typeface="나눔고딕" pitchFamily="50"/>
                <a:cs typeface="나눔고딕" pitchFamily="50"/>
              </a:rPr>
              <a:t>관절</a:t>
            </a:r>
            <a:r>
              <a:rPr lang="en-US" altLang="ko-KR" dirty="0">
                <a:solidFill>
                  <a:srgbClr val="000000"/>
                </a:solidFill>
                <a:latin typeface="나눔고딕" pitchFamily="50"/>
                <a:ea typeface="나눔고딕" pitchFamily="50"/>
                <a:cs typeface="나눔고딕" pitchFamily="50"/>
              </a:rPr>
              <a:t> 등 </a:t>
            </a:r>
            <a:r>
              <a:rPr lang="en-US" altLang="ko-KR" dirty="0" err="1">
                <a:solidFill>
                  <a:srgbClr val="000000"/>
                </a:solidFill>
                <a:latin typeface="나눔고딕" pitchFamily="50"/>
                <a:ea typeface="나눔고딕" pitchFamily="50"/>
                <a:cs typeface="나눔고딕" pitchFamily="50"/>
              </a:rPr>
              <a:t>회전각</a:t>
            </a:r>
            <a:r>
              <a:rPr lang="en-US" altLang="ko-KR" dirty="0">
                <a:solidFill>
                  <a:srgbClr val="000000"/>
                </a:solidFill>
                <a:latin typeface="나눔고딕" pitchFamily="50"/>
                <a:ea typeface="나눔고딕" pitchFamily="50"/>
                <a:cs typeface="나눔고딕" pitchFamily="50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나눔고딕" pitchFamily="50"/>
                <a:ea typeface="나눔고딕" pitchFamily="50"/>
                <a:cs typeface="나눔고딕" pitchFamily="50"/>
              </a:rPr>
              <a:t>제어에</a:t>
            </a:r>
            <a:r>
              <a:rPr lang="en-US" altLang="ko-KR" dirty="0">
                <a:solidFill>
                  <a:srgbClr val="000000"/>
                </a:solidFill>
                <a:latin typeface="나눔고딕" pitchFamily="50"/>
                <a:ea typeface="나눔고딕" pitchFamily="50"/>
                <a:cs typeface="나눔고딕" pitchFamily="50"/>
              </a:rPr>
              <a:t> </a:t>
            </a:r>
            <a:r>
              <a:rPr lang="en-US" altLang="ko-KR" dirty="0" err="1" smtClean="0">
                <a:solidFill>
                  <a:srgbClr val="000000"/>
                </a:solidFill>
                <a:latin typeface="나눔고딕" pitchFamily="50"/>
                <a:ea typeface="나눔고딕" pitchFamily="50"/>
                <a:cs typeface="나눔고딕" pitchFamily="50"/>
              </a:rPr>
              <a:t>적합</a:t>
            </a:r>
            <a:endParaRPr lang="en-US" altLang="ko-KR" dirty="0">
              <a:solidFill>
                <a:srgbClr val="000000"/>
              </a:solidFill>
              <a:latin typeface="나눔고딕" pitchFamily="50"/>
              <a:ea typeface="나눔고딕" pitchFamily="50"/>
              <a:cs typeface="나눔고딕" pitchFamily="50"/>
            </a:endParaRPr>
          </a:p>
          <a:p>
            <a:pPr marL="268288" lvl="0" indent="-268288">
              <a:lnSpc>
                <a:spcPct val="93000"/>
              </a:lnSpc>
              <a:spcAft>
                <a:spcPts val="649"/>
              </a:spcAft>
              <a:buClr>
                <a:srgbClr val="000000"/>
              </a:buClr>
              <a:buSzPct val="100000"/>
              <a:tabLst>
                <a:tab pos="0" algn="l"/>
                <a:tab pos="380880" algn="l"/>
                <a:tab pos="1104840" algn="l"/>
                <a:tab pos="1828800" algn="l"/>
                <a:tab pos="2552400" algn="l"/>
                <a:tab pos="3276359" algn="l"/>
                <a:tab pos="4000320" algn="l"/>
                <a:tab pos="4724280" algn="l"/>
                <a:tab pos="5448239" algn="l"/>
                <a:tab pos="6172200" algn="l"/>
                <a:tab pos="6895800" algn="l"/>
                <a:tab pos="7619760" algn="l"/>
                <a:tab pos="8343720" algn="l"/>
                <a:tab pos="9067680" algn="l"/>
                <a:tab pos="9091440" algn="l"/>
                <a:tab pos="9540720" algn="l"/>
                <a:tab pos="9990000" algn="l"/>
                <a:tab pos="10439280" algn="l"/>
              </a:tabLst>
            </a:pPr>
            <a:r>
              <a:rPr lang="en-US" altLang="ko-KR" dirty="0" smtClean="0">
                <a:solidFill>
                  <a:srgbClr val="000000"/>
                </a:solidFill>
                <a:latin typeface="나눔고딕" pitchFamily="50"/>
                <a:ea typeface="나눔고딕" pitchFamily="50"/>
                <a:cs typeface="나눔고딕" pitchFamily="50"/>
              </a:rPr>
              <a:t>-  PWM </a:t>
            </a:r>
            <a:r>
              <a:rPr lang="en-US" altLang="ko-KR" dirty="0" err="1" smtClean="0">
                <a:solidFill>
                  <a:srgbClr val="000000"/>
                </a:solidFill>
                <a:latin typeface="나눔고딕" pitchFamily="50"/>
                <a:ea typeface="나눔고딕" pitchFamily="50"/>
                <a:cs typeface="나눔고딕" pitchFamily="50"/>
              </a:rPr>
              <a:t>신호로</a:t>
            </a:r>
            <a:r>
              <a:rPr lang="en-US" altLang="ko-KR" dirty="0" smtClean="0">
                <a:solidFill>
                  <a:srgbClr val="000000"/>
                </a:solidFill>
                <a:latin typeface="나눔고딕" pitchFamily="50"/>
                <a:ea typeface="나눔고딕" pitchFamily="50"/>
                <a:cs typeface="나눔고딕" pitchFamily="50"/>
              </a:rPr>
              <a:t> </a:t>
            </a:r>
            <a:r>
              <a:rPr lang="en-US" altLang="ko-KR" dirty="0" err="1" smtClean="0">
                <a:solidFill>
                  <a:srgbClr val="000000"/>
                </a:solidFill>
                <a:latin typeface="나눔고딕" pitchFamily="50"/>
                <a:ea typeface="나눔고딕" pitchFamily="50"/>
                <a:cs typeface="나눔고딕" pitchFamily="50"/>
              </a:rPr>
              <a:t>간단</a:t>
            </a:r>
            <a:r>
              <a:rPr lang="ko-KR" altLang="en-US" dirty="0" smtClean="0">
                <a:solidFill>
                  <a:srgbClr val="000000"/>
                </a:solidFill>
                <a:latin typeface="나눔고딕" pitchFamily="50"/>
                <a:ea typeface="나눔고딕" pitchFamily="50"/>
                <a:cs typeface="나눔고딕" pitchFamily="50"/>
              </a:rPr>
              <a:t>하게</a:t>
            </a:r>
            <a:r>
              <a:rPr lang="en-US" altLang="ko-KR" dirty="0" smtClean="0">
                <a:solidFill>
                  <a:srgbClr val="000000"/>
                </a:solidFill>
                <a:latin typeface="나눔고딕" pitchFamily="50"/>
                <a:ea typeface="나눔고딕" pitchFamily="50"/>
                <a:cs typeface="나눔고딕" pitchFamily="50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나눔고딕" pitchFamily="50"/>
                <a:ea typeface="나눔고딕" pitchFamily="50"/>
                <a:cs typeface="나눔고딕" pitchFamily="50"/>
              </a:rPr>
              <a:t>위치</a:t>
            </a:r>
            <a:r>
              <a:rPr lang="en-US" altLang="ko-KR" dirty="0">
                <a:solidFill>
                  <a:srgbClr val="000000"/>
                </a:solidFill>
                <a:latin typeface="나눔고딕" pitchFamily="50"/>
                <a:ea typeface="나눔고딕" pitchFamily="50"/>
                <a:cs typeface="나눔고딕" pitchFamily="50"/>
              </a:rPr>
              <a:t> </a:t>
            </a:r>
            <a:r>
              <a:rPr lang="en-US" altLang="ko-KR" dirty="0" err="1" smtClean="0">
                <a:solidFill>
                  <a:srgbClr val="000000"/>
                </a:solidFill>
                <a:latin typeface="나눔고딕" pitchFamily="50"/>
                <a:ea typeface="나눔고딕" pitchFamily="50"/>
                <a:cs typeface="나눔고딕" pitchFamily="50"/>
              </a:rPr>
              <a:t>제어</a:t>
            </a:r>
            <a:endParaRPr lang="en-US" altLang="ko-KR" dirty="0">
              <a:solidFill>
                <a:srgbClr val="000000"/>
              </a:solidFill>
              <a:latin typeface="나눔고딕" pitchFamily="50"/>
              <a:ea typeface="나눔고딕" pitchFamily="50"/>
              <a:cs typeface="나눔고딕" pitchFamily="50"/>
            </a:endParaRPr>
          </a:p>
          <a:p>
            <a:pPr lvl="0">
              <a:lnSpc>
                <a:spcPct val="93000"/>
              </a:lnSpc>
              <a:spcAft>
                <a:spcPts val="649"/>
              </a:spcAft>
              <a:buClr>
                <a:srgbClr val="000000"/>
              </a:buClr>
              <a:buSzPct val="100000"/>
              <a:buFont typeface="Arial" pitchFamily="34"/>
              <a:buChar char="•"/>
              <a:tabLst>
                <a:tab pos="0" algn="l"/>
                <a:tab pos="380880" algn="l"/>
                <a:tab pos="1104840" algn="l"/>
                <a:tab pos="1828800" algn="l"/>
                <a:tab pos="2552400" algn="l"/>
                <a:tab pos="3276359" algn="l"/>
                <a:tab pos="4000320" algn="l"/>
                <a:tab pos="4724280" algn="l"/>
                <a:tab pos="5448239" algn="l"/>
                <a:tab pos="6172200" algn="l"/>
                <a:tab pos="6895800" algn="l"/>
                <a:tab pos="7619760" algn="l"/>
                <a:tab pos="8343720" algn="l"/>
                <a:tab pos="9067680" algn="l"/>
                <a:tab pos="9091440" algn="l"/>
                <a:tab pos="9540720" algn="l"/>
                <a:tab pos="9990000" algn="l"/>
                <a:tab pos="10439280" algn="l"/>
              </a:tabLst>
            </a:pPr>
            <a:endParaRPr lang="en-US" altLang="ko-KR" dirty="0">
              <a:solidFill>
                <a:srgbClr val="000000"/>
              </a:solidFill>
              <a:latin typeface="나눔고딕" pitchFamily="50"/>
              <a:ea typeface="나눔고딕" pitchFamily="50"/>
              <a:cs typeface="나눔고딕" pitchFamily="50"/>
            </a:endParaRPr>
          </a:p>
          <a:p>
            <a:pPr lvl="0">
              <a:lnSpc>
                <a:spcPct val="93000"/>
              </a:lnSpc>
              <a:spcAft>
                <a:spcPts val="649"/>
              </a:spcAft>
              <a:buClr>
                <a:srgbClr val="000000"/>
              </a:buClr>
              <a:buSzPct val="100000"/>
              <a:buFont typeface="Arial" pitchFamily="34"/>
              <a:buChar char="•"/>
              <a:tabLst>
                <a:tab pos="0" algn="l"/>
                <a:tab pos="380880" algn="l"/>
                <a:tab pos="1104840" algn="l"/>
                <a:tab pos="1828800" algn="l"/>
                <a:tab pos="2552400" algn="l"/>
                <a:tab pos="3276359" algn="l"/>
                <a:tab pos="4000320" algn="l"/>
                <a:tab pos="4724280" algn="l"/>
                <a:tab pos="5448239" algn="l"/>
                <a:tab pos="6172200" algn="l"/>
                <a:tab pos="6895800" algn="l"/>
                <a:tab pos="7619760" algn="l"/>
                <a:tab pos="8343720" algn="l"/>
                <a:tab pos="9067680" algn="l"/>
                <a:tab pos="9091440" algn="l"/>
                <a:tab pos="9540720" algn="l"/>
                <a:tab pos="9990000" algn="l"/>
                <a:tab pos="10439280" algn="l"/>
              </a:tabLst>
            </a:pPr>
            <a:r>
              <a:rPr lang="en-US" altLang="ko-KR" sz="2400" dirty="0">
                <a:solidFill>
                  <a:srgbClr val="000000"/>
                </a:solidFill>
                <a:latin typeface="나눔고딕" pitchFamily="50"/>
                <a:ea typeface="나눔고딕" pitchFamily="50"/>
                <a:cs typeface="나눔고딕" pitchFamily="50"/>
              </a:rPr>
              <a:t> </a:t>
            </a:r>
            <a:r>
              <a:rPr lang="en-US" altLang="ko-KR" sz="2400" b="1" dirty="0" err="1">
                <a:solidFill>
                  <a:srgbClr val="000000"/>
                </a:solidFill>
                <a:latin typeface="나눔고딕" pitchFamily="50"/>
                <a:ea typeface="나눔고딕" pitchFamily="50"/>
                <a:cs typeface="나눔고딕" pitchFamily="50"/>
              </a:rPr>
              <a:t>스텝</a:t>
            </a:r>
            <a:r>
              <a:rPr lang="en-US" altLang="ko-KR" sz="2400" b="1" dirty="0">
                <a:solidFill>
                  <a:srgbClr val="000000"/>
                </a:solidFill>
                <a:latin typeface="나눔고딕" pitchFamily="50"/>
                <a:ea typeface="나눔고딕" pitchFamily="50"/>
                <a:cs typeface="나눔고딕" pitchFamily="50"/>
              </a:rPr>
              <a:t> </a:t>
            </a:r>
            <a:r>
              <a:rPr lang="en-US" altLang="ko-KR" sz="2400" b="1" dirty="0" err="1">
                <a:solidFill>
                  <a:srgbClr val="000000"/>
                </a:solidFill>
                <a:latin typeface="나눔고딕" pitchFamily="50"/>
                <a:ea typeface="나눔고딕" pitchFamily="50"/>
                <a:cs typeface="나눔고딕" pitchFamily="50"/>
              </a:rPr>
              <a:t>모터</a:t>
            </a:r>
            <a:r>
              <a:rPr lang="en-US" altLang="ko-KR" sz="2400" b="1" dirty="0">
                <a:solidFill>
                  <a:srgbClr val="000000"/>
                </a:solidFill>
                <a:latin typeface="나눔고딕" pitchFamily="50"/>
                <a:ea typeface="나눔고딕" pitchFamily="50"/>
                <a:cs typeface="나눔고딕" pitchFamily="50"/>
              </a:rPr>
              <a:t> (Stepper motor)</a:t>
            </a:r>
          </a:p>
          <a:p>
            <a:pPr lvl="0">
              <a:lnSpc>
                <a:spcPct val="93000"/>
              </a:lnSpc>
              <a:spcAft>
                <a:spcPts val="649"/>
              </a:spcAft>
              <a:buClr>
                <a:srgbClr val="000000"/>
              </a:buClr>
              <a:buSzPct val="100000"/>
              <a:tabLst>
                <a:tab pos="0" algn="l"/>
                <a:tab pos="380880" algn="l"/>
                <a:tab pos="1104840" algn="l"/>
                <a:tab pos="1828800" algn="l"/>
                <a:tab pos="2552400" algn="l"/>
                <a:tab pos="3276359" algn="l"/>
                <a:tab pos="4000320" algn="l"/>
                <a:tab pos="4724280" algn="l"/>
                <a:tab pos="5448239" algn="l"/>
                <a:tab pos="6172200" algn="l"/>
                <a:tab pos="6895800" algn="l"/>
                <a:tab pos="7619760" algn="l"/>
                <a:tab pos="8343720" algn="l"/>
                <a:tab pos="9067680" algn="l"/>
                <a:tab pos="9091440" algn="l"/>
                <a:tab pos="9540720" algn="l"/>
                <a:tab pos="9990000" algn="l"/>
                <a:tab pos="10439280" algn="l"/>
              </a:tabLst>
            </a:pPr>
            <a:r>
              <a:rPr lang="en-US" altLang="ko-KR" dirty="0">
                <a:solidFill>
                  <a:srgbClr val="000000"/>
                </a:solidFill>
                <a:latin typeface="나눔고딕" pitchFamily="50"/>
                <a:ea typeface="나눔고딕" pitchFamily="50"/>
                <a:cs typeface="나눔고딕" pitchFamily="50"/>
              </a:rPr>
              <a:t>- </a:t>
            </a:r>
            <a:r>
              <a:rPr lang="en-US" altLang="ko-KR" dirty="0" err="1" smtClean="0">
                <a:solidFill>
                  <a:srgbClr val="000000"/>
                </a:solidFill>
                <a:latin typeface="나눔고딕" pitchFamily="50"/>
                <a:ea typeface="나눔고딕" pitchFamily="50"/>
                <a:cs typeface="나눔고딕" pitchFamily="50"/>
              </a:rPr>
              <a:t>회전방향</a:t>
            </a:r>
            <a:r>
              <a:rPr lang="en-US" altLang="ko-KR" dirty="0" smtClean="0">
                <a:solidFill>
                  <a:srgbClr val="000000"/>
                </a:solidFill>
                <a:latin typeface="나눔고딕" pitchFamily="50"/>
                <a:ea typeface="나눔고딕" pitchFamily="50"/>
                <a:cs typeface="나눔고딕" pitchFamily="50"/>
              </a:rPr>
              <a:t> </a:t>
            </a:r>
            <a:r>
              <a:rPr lang="en-US" altLang="ko-KR" dirty="0">
                <a:solidFill>
                  <a:srgbClr val="000000"/>
                </a:solidFill>
                <a:latin typeface="나눔고딕" pitchFamily="50"/>
                <a:ea typeface="나눔고딕" pitchFamily="50"/>
                <a:cs typeface="나눔고딕" pitchFamily="50"/>
              </a:rPr>
              <a:t>뿐 </a:t>
            </a:r>
            <a:r>
              <a:rPr lang="en-US" altLang="ko-KR" dirty="0" err="1">
                <a:solidFill>
                  <a:srgbClr val="000000"/>
                </a:solidFill>
                <a:latin typeface="나눔고딕" pitchFamily="50"/>
                <a:ea typeface="나눔고딕" pitchFamily="50"/>
                <a:cs typeface="나눔고딕" pitchFamily="50"/>
              </a:rPr>
              <a:t>아니라</a:t>
            </a:r>
            <a:r>
              <a:rPr lang="en-US" altLang="ko-KR" dirty="0">
                <a:solidFill>
                  <a:srgbClr val="000000"/>
                </a:solidFill>
                <a:latin typeface="나눔고딕" pitchFamily="50"/>
                <a:ea typeface="나눔고딕" pitchFamily="50"/>
                <a:cs typeface="나눔고딕" pitchFamily="50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나눔고딕" pitchFamily="50"/>
                <a:ea typeface="나눔고딕" pitchFamily="50"/>
                <a:cs typeface="나눔고딕" pitchFamily="50"/>
              </a:rPr>
              <a:t>회전각을</a:t>
            </a:r>
            <a:r>
              <a:rPr lang="en-US" altLang="ko-KR" dirty="0">
                <a:solidFill>
                  <a:srgbClr val="000000"/>
                </a:solidFill>
                <a:latin typeface="나눔고딕" pitchFamily="50"/>
                <a:ea typeface="나눔고딕" pitchFamily="50"/>
                <a:cs typeface="나눔고딕" pitchFamily="50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나눔고딕" pitchFamily="50"/>
                <a:ea typeface="나눔고딕" pitchFamily="50"/>
                <a:cs typeface="나눔고딕" pitchFamily="50"/>
              </a:rPr>
              <a:t>정밀히</a:t>
            </a:r>
            <a:r>
              <a:rPr lang="en-US" altLang="ko-KR" dirty="0">
                <a:solidFill>
                  <a:srgbClr val="000000"/>
                </a:solidFill>
                <a:latin typeface="나눔고딕" pitchFamily="50"/>
                <a:ea typeface="나눔고딕" pitchFamily="50"/>
                <a:cs typeface="나눔고딕" pitchFamily="50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나눔고딕" pitchFamily="50"/>
                <a:ea typeface="나눔고딕" pitchFamily="50"/>
                <a:cs typeface="나눔고딕" pitchFamily="50"/>
              </a:rPr>
              <a:t>제어할</a:t>
            </a:r>
            <a:r>
              <a:rPr lang="en-US" altLang="ko-KR" dirty="0">
                <a:solidFill>
                  <a:srgbClr val="000000"/>
                </a:solidFill>
                <a:latin typeface="나눔고딕" pitchFamily="50"/>
                <a:ea typeface="나눔고딕" pitchFamily="50"/>
                <a:cs typeface="나눔고딕" pitchFamily="50"/>
              </a:rPr>
              <a:t> 수 </a:t>
            </a:r>
            <a:r>
              <a:rPr lang="en-US" altLang="ko-KR" dirty="0" err="1">
                <a:solidFill>
                  <a:srgbClr val="000000"/>
                </a:solidFill>
                <a:latin typeface="나눔고딕" pitchFamily="50"/>
                <a:ea typeface="나눔고딕" pitchFamily="50"/>
                <a:cs typeface="나눔고딕" pitchFamily="50"/>
              </a:rPr>
              <a:t>있음</a:t>
            </a:r>
            <a:endParaRPr lang="en-US" altLang="ko-KR" dirty="0">
              <a:solidFill>
                <a:srgbClr val="000000"/>
              </a:solidFill>
              <a:latin typeface="나눔고딕" pitchFamily="50"/>
              <a:ea typeface="나눔고딕" pitchFamily="50"/>
              <a:cs typeface="나눔고딕" pitchFamily="50"/>
            </a:endParaRPr>
          </a:p>
          <a:p>
            <a:pPr lvl="0">
              <a:lnSpc>
                <a:spcPct val="93000"/>
              </a:lnSpc>
              <a:spcAft>
                <a:spcPts val="649"/>
              </a:spcAft>
              <a:buClr>
                <a:srgbClr val="000000"/>
              </a:buClr>
              <a:buSzPct val="100000"/>
              <a:tabLst>
                <a:tab pos="0" algn="l"/>
                <a:tab pos="380880" algn="l"/>
                <a:tab pos="1104840" algn="l"/>
                <a:tab pos="1828800" algn="l"/>
                <a:tab pos="2552400" algn="l"/>
                <a:tab pos="3276359" algn="l"/>
                <a:tab pos="4000320" algn="l"/>
                <a:tab pos="4724280" algn="l"/>
                <a:tab pos="5448239" algn="l"/>
                <a:tab pos="6172200" algn="l"/>
                <a:tab pos="6895800" algn="l"/>
                <a:tab pos="7619760" algn="l"/>
                <a:tab pos="8343720" algn="l"/>
                <a:tab pos="9067680" algn="l"/>
                <a:tab pos="9091440" algn="l"/>
                <a:tab pos="9540720" algn="l"/>
                <a:tab pos="9990000" algn="l"/>
                <a:tab pos="10439280" algn="l"/>
              </a:tabLst>
            </a:pPr>
            <a:r>
              <a:rPr lang="en-US" altLang="ko-KR" dirty="0" smtClean="0">
                <a:solidFill>
                  <a:srgbClr val="000000"/>
                </a:solidFill>
                <a:latin typeface="나눔고딕" pitchFamily="50"/>
                <a:ea typeface="나눔고딕" pitchFamily="50"/>
                <a:cs typeface="나눔고딕" pitchFamily="50"/>
              </a:rPr>
              <a:t>- DC </a:t>
            </a:r>
            <a:r>
              <a:rPr lang="en-US" altLang="ko-KR" dirty="0" err="1">
                <a:solidFill>
                  <a:srgbClr val="000000"/>
                </a:solidFill>
                <a:latin typeface="나눔고딕" pitchFamily="50"/>
                <a:ea typeface="나눔고딕" pitchFamily="50"/>
                <a:cs typeface="나눔고딕" pitchFamily="50"/>
              </a:rPr>
              <a:t>모터와</a:t>
            </a:r>
            <a:r>
              <a:rPr lang="en-US" altLang="ko-KR" dirty="0">
                <a:solidFill>
                  <a:srgbClr val="000000"/>
                </a:solidFill>
                <a:latin typeface="나눔고딕" pitchFamily="50"/>
                <a:ea typeface="나눔고딕" pitchFamily="50"/>
                <a:cs typeface="나눔고딕" pitchFamily="50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나눔고딕" pitchFamily="50"/>
                <a:ea typeface="나눔고딕" pitchFamily="50"/>
                <a:cs typeface="나눔고딕" pitchFamily="50"/>
              </a:rPr>
              <a:t>서보</a:t>
            </a:r>
            <a:r>
              <a:rPr lang="en-US" altLang="ko-KR" dirty="0">
                <a:solidFill>
                  <a:srgbClr val="000000"/>
                </a:solidFill>
                <a:latin typeface="나눔고딕" pitchFamily="50"/>
                <a:ea typeface="나눔고딕" pitchFamily="50"/>
                <a:cs typeface="나눔고딕" pitchFamily="50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나눔고딕" pitchFamily="50"/>
                <a:ea typeface="나눔고딕" pitchFamily="50"/>
                <a:cs typeface="나눔고딕" pitchFamily="50"/>
              </a:rPr>
              <a:t>모터의</a:t>
            </a:r>
            <a:r>
              <a:rPr lang="en-US" altLang="ko-KR" dirty="0">
                <a:solidFill>
                  <a:srgbClr val="000000"/>
                </a:solidFill>
                <a:latin typeface="나눔고딕" pitchFamily="50"/>
                <a:ea typeface="나눔고딕" pitchFamily="50"/>
                <a:cs typeface="나눔고딕" pitchFamily="50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나눔고딕" pitchFamily="50"/>
                <a:ea typeface="나눔고딕" pitchFamily="50"/>
                <a:cs typeface="나눔고딕" pitchFamily="50"/>
              </a:rPr>
              <a:t>장점을</a:t>
            </a:r>
            <a:r>
              <a:rPr lang="en-US" altLang="ko-KR" dirty="0">
                <a:solidFill>
                  <a:srgbClr val="000000"/>
                </a:solidFill>
                <a:latin typeface="나눔고딕" pitchFamily="50"/>
                <a:ea typeface="나눔고딕" pitchFamily="50"/>
                <a:cs typeface="나눔고딕" pitchFamily="50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나눔고딕" pitchFamily="50"/>
                <a:ea typeface="나눔고딕" pitchFamily="50"/>
                <a:cs typeface="나눔고딕" pitchFamily="50"/>
              </a:rPr>
              <a:t>합친</a:t>
            </a:r>
            <a:r>
              <a:rPr lang="en-US" altLang="ko-KR" dirty="0">
                <a:solidFill>
                  <a:srgbClr val="000000"/>
                </a:solidFill>
                <a:latin typeface="나눔고딕" pitchFamily="50"/>
                <a:ea typeface="나눔고딕" pitchFamily="50"/>
                <a:cs typeface="나눔고딕" pitchFamily="50"/>
              </a:rPr>
              <a:t> </a:t>
            </a:r>
            <a:r>
              <a:rPr lang="en-US" altLang="ko-KR" dirty="0" err="1" smtClean="0">
                <a:solidFill>
                  <a:srgbClr val="000000"/>
                </a:solidFill>
                <a:latin typeface="나눔고딕" pitchFamily="50"/>
                <a:ea typeface="나눔고딕" pitchFamily="50"/>
                <a:cs typeface="나눔고딕" pitchFamily="50"/>
              </a:rPr>
              <a:t>모터</a:t>
            </a:r>
            <a:endParaRPr lang="en-US" altLang="ko-KR" dirty="0">
              <a:solidFill>
                <a:srgbClr val="000000"/>
              </a:solidFill>
              <a:latin typeface="나눔고딕" pitchFamily="50"/>
              <a:ea typeface="나눔고딕" pitchFamily="50"/>
              <a:cs typeface="나눔고딕" pitchFamily="50"/>
            </a:endParaRPr>
          </a:p>
          <a:p>
            <a:pPr>
              <a:lnSpc>
                <a:spcPct val="93000"/>
              </a:lnSpc>
              <a:spcAft>
                <a:spcPts val="649"/>
              </a:spcAft>
              <a:buClr>
                <a:srgbClr val="000000"/>
              </a:buClr>
              <a:buSzPct val="100000"/>
              <a:tabLst>
                <a:tab pos="0" algn="l"/>
                <a:tab pos="380880" algn="l"/>
                <a:tab pos="1104840" algn="l"/>
                <a:tab pos="1828800" algn="l"/>
                <a:tab pos="2552400" algn="l"/>
                <a:tab pos="3276359" algn="l"/>
                <a:tab pos="4000320" algn="l"/>
                <a:tab pos="4724280" algn="l"/>
                <a:tab pos="5448239" algn="l"/>
                <a:tab pos="6172200" algn="l"/>
                <a:tab pos="6895800" algn="l"/>
                <a:tab pos="7619760" algn="l"/>
                <a:tab pos="8343720" algn="l"/>
                <a:tab pos="9067680" algn="l"/>
                <a:tab pos="9091440" algn="l"/>
                <a:tab pos="9540720" algn="l"/>
                <a:tab pos="9990000" algn="l"/>
                <a:tab pos="10439280" algn="l"/>
              </a:tabLst>
            </a:pPr>
            <a:r>
              <a:rPr lang="en-US" altLang="ko-KR" dirty="0">
                <a:solidFill>
                  <a:srgbClr val="000000"/>
                </a:solidFill>
                <a:latin typeface="나눔고딕" pitchFamily="50"/>
                <a:ea typeface="나눔고딕" pitchFamily="50"/>
                <a:cs typeface="나눔고딕" pitchFamily="50"/>
              </a:rPr>
              <a:t>- 3D </a:t>
            </a:r>
            <a:r>
              <a:rPr lang="en-US" altLang="ko-KR" dirty="0" err="1">
                <a:solidFill>
                  <a:srgbClr val="000000"/>
                </a:solidFill>
                <a:latin typeface="나눔고딕" pitchFamily="50"/>
                <a:ea typeface="나눔고딕" pitchFamily="50"/>
                <a:cs typeface="나눔고딕" pitchFamily="50"/>
              </a:rPr>
              <a:t>프린터의</a:t>
            </a:r>
            <a:r>
              <a:rPr lang="en-US" altLang="ko-KR" dirty="0">
                <a:solidFill>
                  <a:srgbClr val="000000"/>
                </a:solidFill>
                <a:latin typeface="나눔고딕" pitchFamily="50"/>
                <a:ea typeface="나눔고딕" pitchFamily="50"/>
                <a:cs typeface="나눔고딕" pitchFamily="50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나눔고딕" pitchFamily="50"/>
                <a:ea typeface="나눔고딕" pitchFamily="50"/>
                <a:cs typeface="나눔고딕" pitchFamily="50"/>
              </a:rPr>
              <a:t>핵심</a:t>
            </a:r>
            <a:r>
              <a:rPr lang="en-US" altLang="ko-KR" dirty="0">
                <a:solidFill>
                  <a:srgbClr val="000000"/>
                </a:solidFill>
                <a:latin typeface="나눔고딕" pitchFamily="50"/>
                <a:ea typeface="나눔고딕" pitchFamily="50"/>
                <a:cs typeface="나눔고딕" pitchFamily="50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나눔고딕" pitchFamily="50"/>
                <a:ea typeface="나눔고딕" pitchFamily="50"/>
                <a:cs typeface="나눔고딕" pitchFamily="50"/>
              </a:rPr>
              <a:t>모터</a:t>
            </a:r>
            <a:endParaRPr lang="en-US" altLang="ko-KR" dirty="0">
              <a:solidFill>
                <a:srgbClr val="000000"/>
              </a:solidFill>
              <a:latin typeface="나눔고딕" pitchFamily="50"/>
              <a:ea typeface="나눔고딕" pitchFamily="50"/>
              <a:cs typeface="나눔고딕" pitchFamily="50"/>
            </a:endParaRPr>
          </a:p>
          <a:p>
            <a:pPr lvl="0">
              <a:lnSpc>
                <a:spcPct val="93000"/>
              </a:lnSpc>
              <a:spcAft>
                <a:spcPts val="649"/>
              </a:spcAft>
              <a:buClr>
                <a:srgbClr val="000000"/>
              </a:buClr>
              <a:buSzPct val="100000"/>
              <a:tabLst>
                <a:tab pos="0" algn="l"/>
                <a:tab pos="380880" algn="l"/>
                <a:tab pos="1104840" algn="l"/>
                <a:tab pos="1828800" algn="l"/>
                <a:tab pos="2552400" algn="l"/>
                <a:tab pos="3276359" algn="l"/>
                <a:tab pos="4000320" algn="l"/>
                <a:tab pos="4724280" algn="l"/>
                <a:tab pos="5448239" algn="l"/>
                <a:tab pos="6172200" algn="l"/>
                <a:tab pos="6895800" algn="l"/>
                <a:tab pos="7619760" algn="l"/>
                <a:tab pos="8343720" algn="l"/>
                <a:tab pos="9067680" algn="l"/>
                <a:tab pos="9091440" algn="l"/>
                <a:tab pos="9540720" algn="l"/>
                <a:tab pos="9990000" algn="l"/>
                <a:tab pos="10439280" algn="l"/>
              </a:tabLst>
            </a:pPr>
            <a:r>
              <a:rPr lang="en-US" altLang="ko-KR" dirty="0">
                <a:solidFill>
                  <a:srgbClr val="000000"/>
                </a:solidFill>
                <a:latin typeface="나눔고딕" pitchFamily="50"/>
                <a:ea typeface="나눔고딕" pitchFamily="50"/>
                <a:cs typeface="나눔고딕" pitchFamily="50"/>
              </a:rPr>
              <a:t>- </a:t>
            </a:r>
            <a:r>
              <a:rPr lang="en-US" altLang="ko-KR" dirty="0" err="1">
                <a:solidFill>
                  <a:srgbClr val="000000"/>
                </a:solidFill>
                <a:latin typeface="나눔고딕" pitchFamily="50"/>
                <a:ea typeface="나눔고딕" pitchFamily="50"/>
                <a:cs typeface="나눔고딕" pitchFamily="50"/>
              </a:rPr>
              <a:t>상대적으로</a:t>
            </a:r>
            <a:r>
              <a:rPr lang="en-US" altLang="ko-KR" dirty="0">
                <a:solidFill>
                  <a:srgbClr val="000000"/>
                </a:solidFill>
                <a:latin typeface="나눔고딕" pitchFamily="50"/>
                <a:ea typeface="나눔고딕" pitchFamily="50"/>
                <a:cs typeface="나눔고딕" pitchFamily="50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나눔고딕" pitchFamily="50"/>
                <a:ea typeface="나눔고딕" pitchFamily="50"/>
                <a:cs typeface="나눔고딕" pitchFamily="50"/>
              </a:rPr>
              <a:t>고회전이</a:t>
            </a:r>
            <a:r>
              <a:rPr lang="en-US" altLang="ko-KR" dirty="0">
                <a:solidFill>
                  <a:srgbClr val="000000"/>
                </a:solidFill>
                <a:latin typeface="나눔고딕" pitchFamily="50"/>
                <a:ea typeface="나눔고딕" pitchFamily="50"/>
                <a:cs typeface="나눔고딕" pitchFamily="50"/>
              </a:rPr>
              <a:t> </a:t>
            </a:r>
            <a:r>
              <a:rPr lang="ko-KR" altLang="en-US" dirty="0" smtClean="0">
                <a:solidFill>
                  <a:srgbClr val="000000"/>
                </a:solidFill>
                <a:latin typeface="나눔고딕" pitchFamily="50"/>
                <a:ea typeface="나눔고딕" pitchFamily="50"/>
                <a:cs typeface="나눔고딕" pitchFamily="50"/>
              </a:rPr>
              <a:t>필</a:t>
            </a:r>
            <a:r>
              <a:rPr lang="en-US" altLang="ko-KR" dirty="0" err="1" smtClean="0">
                <a:solidFill>
                  <a:srgbClr val="000000"/>
                </a:solidFill>
                <a:latin typeface="나눔고딕" pitchFamily="50"/>
                <a:ea typeface="나눔고딕" pitchFamily="50"/>
                <a:cs typeface="나눔고딕" pitchFamily="50"/>
              </a:rPr>
              <a:t>요하지</a:t>
            </a:r>
            <a:r>
              <a:rPr lang="en-US" altLang="ko-KR" dirty="0" smtClean="0">
                <a:solidFill>
                  <a:srgbClr val="000000"/>
                </a:solidFill>
                <a:latin typeface="나눔고딕" pitchFamily="50"/>
                <a:ea typeface="나눔고딕" pitchFamily="50"/>
                <a:cs typeface="나눔고딕" pitchFamily="50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나눔고딕" pitchFamily="50"/>
                <a:ea typeface="나눔고딕" pitchFamily="50"/>
                <a:cs typeface="나눔고딕" pitchFamily="50"/>
              </a:rPr>
              <a:t>않고</a:t>
            </a:r>
            <a:r>
              <a:rPr lang="en-US" altLang="ko-KR" dirty="0">
                <a:solidFill>
                  <a:srgbClr val="000000"/>
                </a:solidFill>
                <a:latin typeface="나눔고딕" pitchFamily="50"/>
                <a:ea typeface="나눔고딕" pitchFamily="50"/>
                <a:cs typeface="나눔고딕" pitchFamily="50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나눔고딕" pitchFamily="50"/>
                <a:ea typeface="나눔고딕" pitchFamily="50"/>
                <a:cs typeface="나눔고딕" pitchFamily="50"/>
              </a:rPr>
              <a:t>정밀한</a:t>
            </a:r>
            <a:r>
              <a:rPr lang="en-US" altLang="ko-KR" dirty="0">
                <a:solidFill>
                  <a:srgbClr val="000000"/>
                </a:solidFill>
                <a:latin typeface="나눔고딕" pitchFamily="50"/>
                <a:ea typeface="나눔고딕" pitchFamily="50"/>
                <a:cs typeface="나눔고딕" pitchFamily="50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나눔고딕" pitchFamily="50"/>
                <a:ea typeface="나눔고딕" pitchFamily="50"/>
                <a:cs typeface="나눔고딕" pitchFamily="50"/>
              </a:rPr>
              <a:t>제어가</a:t>
            </a:r>
            <a:r>
              <a:rPr lang="en-US" altLang="ko-KR" dirty="0">
                <a:solidFill>
                  <a:srgbClr val="000000"/>
                </a:solidFill>
                <a:latin typeface="나눔고딕" pitchFamily="50"/>
                <a:ea typeface="나눔고딕" pitchFamily="50"/>
                <a:cs typeface="나눔고딕" pitchFamily="50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나눔고딕" pitchFamily="50"/>
                <a:ea typeface="나눔고딕" pitchFamily="50"/>
                <a:cs typeface="나눔고딕" pitchFamily="50"/>
              </a:rPr>
              <a:t>필요한</a:t>
            </a:r>
            <a:r>
              <a:rPr lang="en-US" altLang="ko-KR" dirty="0">
                <a:solidFill>
                  <a:srgbClr val="000000"/>
                </a:solidFill>
                <a:latin typeface="나눔고딕" pitchFamily="50"/>
                <a:ea typeface="나눔고딕" pitchFamily="50"/>
                <a:cs typeface="나눔고딕" pitchFamily="50"/>
              </a:rPr>
              <a:t> </a:t>
            </a:r>
            <a:r>
              <a:rPr lang="en-US" altLang="ko-KR" dirty="0" err="1" smtClean="0">
                <a:solidFill>
                  <a:srgbClr val="000000"/>
                </a:solidFill>
                <a:latin typeface="나눔고딕" pitchFamily="50"/>
                <a:ea typeface="나눔고딕" pitchFamily="50"/>
                <a:cs typeface="나눔고딕" pitchFamily="50"/>
              </a:rPr>
              <a:t>경우</a:t>
            </a:r>
            <a:r>
              <a:rPr lang="en-US" altLang="ko-KR" dirty="0" smtClean="0">
                <a:solidFill>
                  <a:srgbClr val="000000"/>
                </a:solidFill>
                <a:latin typeface="나눔고딕" pitchFamily="50"/>
                <a:ea typeface="나눔고딕" pitchFamily="50"/>
                <a:cs typeface="나눔고딕" pitchFamily="50"/>
              </a:rPr>
              <a:t> </a:t>
            </a:r>
            <a:r>
              <a:rPr lang="ko-KR" altLang="en-US" dirty="0" smtClean="0">
                <a:solidFill>
                  <a:srgbClr val="000000"/>
                </a:solidFill>
                <a:latin typeface="나눔고딕" pitchFamily="50"/>
                <a:ea typeface="나눔고딕" pitchFamily="50"/>
                <a:cs typeface="나눔고딕" pitchFamily="50"/>
              </a:rPr>
              <a:t>사용</a:t>
            </a:r>
            <a:endParaRPr lang="en-US" altLang="ko-KR" dirty="0">
              <a:solidFill>
                <a:srgbClr val="000000"/>
              </a:solidFill>
              <a:latin typeface="나눔고딕" pitchFamily="50"/>
              <a:ea typeface="나눔고딕" pitchFamily="50"/>
              <a:cs typeface="나눔고딕" pitchFamily="50"/>
            </a:endParaRPr>
          </a:p>
          <a:p>
            <a:pPr lvl="0">
              <a:lnSpc>
                <a:spcPct val="93000"/>
              </a:lnSpc>
              <a:spcAft>
                <a:spcPts val="649"/>
              </a:spcAft>
              <a:buClr>
                <a:srgbClr val="000000"/>
              </a:buClr>
              <a:buSzPct val="100000"/>
              <a:tabLst>
                <a:tab pos="0" algn="l"/>
                <a:tab pos="380880" algn="l"/>
                <a:tab pos="1104840" algn="l"/>
                <a:tab pos="1828800" algn="l"/>
                <a:tab pos="2552400" algn="l"/>
                <a:tab pos="3276359" algn="l"/>
                <a:tab pos="4000320" algn="l"/>
                <a:tab pos="4724280" algn="l"/>
                <a:tab pos="5448239" algn="l"/>
                <a:tab pos="6172200" algn="l"/>
                <a:tab pos="6895800" algn="l"/>
                <a:tab pos="7619760" algn="l"/>
                <a:tab pos="8343720" algn="l"/>
                <a:tab pos="9067680" algn="l"/>
                <a:tab pos="9091440" algn="l"/>
                <a:tab pos="9540720" algn="l"/>
                <a:tab pos="9990000" algn="l"/>
                <a:tab pos="10439280" algn="l"/>
              </a:tabLst>
            </a:pPr>
            <a:r>
              <a:rPr lang="en-US" altLang="ko-KR" dirty="0" smtClean="0">
                <a:solidFill>
                  <a:srgbClr val="000000"/>
                </a:solidFill>
                <a:latin typeface="나눔고딕" pitchFamily="50"/>
                <a:ea typeface="나눔고딕" pitchFamily="50"/>
                <a:cs typeface="나눔고딕" pitchFamily="50"/>
              </a:rPr>
              <a:t>- </a:t>
            </a:r>
            <a:r>
              <a:rPr lang="en-US" altLang="ko-KR" dirty="0" err="1">
                <a:solidFill>
                  <a:srgbClr val="000000"/>
                </a:solidFill>
                <a:latin typeface="나눔고딕" pitchFamily="50"/>
                <a:ea typeface="나눔고딕" pitchFamily="50"/>
                <a:cs typeface="나눔고딕" pitchFamily="50"/>
              </a:rPr>
              <a:t>제어가</a:t>
            </a:r>
            <a:r>
              <a:rPr lang="en-US" altLang="ko-KR" dirty="0">
                <a:solidFill>
                  <a:srgbClr val="000000"/>
                </a:solidFill>
                <a:latin typeface="나눔고딕" pitchFamily="50"/>
                <a:ea typeface="나눔고딕" pitchFamily="50"/>
                <a:cs typeface="나눔고딕" pitchFamily="50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나눔고딕" pitchFamily="50"/>
                <a:ea typeface="나눔고딕" pitchFamily="50"/>
                <a:cs typeface="나눔고딕" pitchFamily="50"/>
              </a:rPr>
              <a:t>복잡하므로</a:t>
            </a:r>
            <a:r>
              <a:rPr lang="en-US" altLang="ko-KR" dirty="0">
                <a:solidFill>
                  <a:srgbClr val="000000"/>
                </a:solidFill>
                <a:latin typeface="나눔고딕" pitchFamily="50"/>
                <a:ea typeface="나눔고딕" pitchFamily="50"/>
                <a:cs typeface="나눔고딕" pitchFamily="50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나눔고딕" pitchFamily="50"/>
                <a:ea typeface="나눔고딕" pitchFamily="50"/>
                <a:cs typeface="나눔고딕" pitchFamily="50"/>
              </a:rPr>
              <a:t>스텝모터</a:t>
            </a:r>
            <a:r>
              <a:rPr lang="en-US" altLang="ko-KR" dirty="0">
                <a:solidFill>
                  <a:srgbClr val="000000"/>
                </a:solidFill>
                <a:latin typeface="나눔고딕" pitchFamily="50"/>
                <a:ea typeface="나눔고딕" pitchFamily="50"/>
                <a:cs typeface="나눔고딕" pitchFamily="50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나눔고딕" pitchFamily="50"/>
                <a:ea typeface="나눔고딕" pitchFamily="50"/>
                <a:cs typeface="나눔고딕" pitchFamily="50"/>
              </a:rPr>
              <a:t>드라이버</a:t>
            </a:r>
            <a:r>
              <a:rPr lang="en-US" altLang="ko-KR" dirty="0">
                <a:solidFill>
                  <a:srgbClr val="000000"/>
                </a:solidFill>
                <a:latin typeface="나눔고딕" pitchFamily="50"/>
                <a:ea typeface="나눔고딕" pitchFamily="50"/>
                <a:cs typeface="나눔고딕" pitchFamily="50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나눔고딕" pitchFamily="50"/>
                <a:ea typeface="나눔고딕" pitchFamily="50"/>
                <a:cs typeface="나눔고딕" pitchFamily="50"/>
              </a:rPr>
              <a:t>모듈을</a:t>
            </a:r>
            <a:r>
              <a:rPr lang="en-US" altLang="ko-KR" dirty="0">
                <a:solidFill>
                  <a:srgbClr val="000000"/>
                </a:solidFill>
                <a:latin typeface="나눔고딕" pitchFamily="50"/>
                <a:ea typeface="나눔고딕" pitchFamily="50"/>
                <a:cs typeface="나눔고딕" pitchFamily="50"/>
              </a:rPr>
              <a:t> </a:t>
            </a:r>
            <a:r>
              <a:rPr lang="en-US" altLang="ko-KR" dirty="0" err="1" smtClean="0">
                <a:solidFill>
                  <a:srgbClr val="000000"/>
                </a:solidFill>
                <a:latin typeface="나눔고딕" pitchFamily="50"/>
                <a:ea typeface="나눔고딕" pitchFamily="50"/>
                <a:cs typeface="나눔고딕" pitchFamily="50"/>
              </a:rPr>
              <a:t>이용</a:t>
            </a:r>
            <a:r>
              <a:rPr lang="ko-KR" altLang="en-US" dirty="0" smtClean="0">
                <a:solidFill>
                  <a:srgbClr val="000000"/>
                </a:solidFill>
                <a:latin typeface="나눔고딕" pitchFamily="50"/>
                <a:ea typeface="나눔고딕" pitchFamily="50"/>
                <a:cs typeface="나눔고딕" pitchFamily="50"/>
              </a:rPr>
              <a:t>하여</a:t>
            </a:r>
            <a:r>
              <a:rPr lang="en-US" altLang="ko-KR" dirty="0" smtClean="0">
                <a:solidFill>
                  <a:srgbClr val="000000"/>
                </a:solidFill>
                <a:latin typeface="나눔고딕" pitchFamily="50"/>
                <a:ea typeface="나눔고딕" pitchFamily="50"/>
                <a:cs typeface="나눔고딕" pitchFamily="50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나눔고딕" pitchFamily="50"/>
                <a:ea typeface="나눔고딕" pitchFamily="50"/>
                <a:cs typeface="나눔고딕" pitchFamily="50"/>
              </a:rPr>
              <a:t>제어</a:t>
            </a:r>
            <a:endParaRPr lang="en-US" altLang="ko-KR" dirty="0">
              <a:solidFill>
                <a:srgbClr val="000000"/>
              </a:solidFill>
              <a:latin typeface="나눔고딕" pitchFamily="50"/>
              <a:ea typeface="나눔고딕" pitchFamily="50"/>
              <a:cs typeface="나눔고딕" pitchFamily="5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DD7F90E-6DD1-4B6A-ADC2-ACF3E860E0B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45" t="4314" r="7172" b="665"/>
          <a:stretch/>
        </p:blipFill>
        <p:spPr>
          <a:xfrm>
            <a:off x="6438967" y="2382797"/>
            <a:ext cx="1564856" cy="119417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AC6B017-4AC6-4FEE-A3BD-683ED579E26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7950" y="467279"/>
            <a:ext cx="1614984" cy="76308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39D18F2-E7F4-4AAD-AFCD-7E46F02357E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7950" y="4292425"/>
            <a:ext cx="1577561" cy="1184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094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673099"/>
          </a:xfrm>
        </p:spPr>
        <p:txBody>
          <a:bodyPr>
            <a:normAutofit fontScale="90000"/>
          </a:bodyPr>
          <a:lstStyle/>
          <a:p>
            <a:r>
              <a:rPr lang="ko-KR" alt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서보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 모터의 특징</a:t>
            </a:r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628649" y="1143001"/>
            <a:ext cx="8239125" cy="13335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A2E28E22-F5FC-4AC4-9BC2-7C79127188C1}"/>
              </a:ext>
            </a:extLst>
          </p:cNvPr>
          <p:cNvSpPr txBox="1">
            <a:spLocks/>
          </p:cNvSpPr>
          <p:nvPr/>
        </p:nvSpPr>
        <p:spPr>
          <a:xfrm>
            <a:off x="425272" y="1324207"/>
            <a:ext cx="8009594" cy="49311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</a:pPr>
            <a:r>
              <a:rPr lang="ko-KR" altLang="en-US" dirty="0"/>
              <a:t>위치제어</a:t>
            </a:r>
            <a:r>
              <a:rPr lang="en-US" altLang="ko-KR" dirty="0"/>
              <a:t>, </a:t>
            </a:r>
            <a:r>
              <a:rPr lang="ko-KR" altLang="en-US" dirty="0" err="1" smtClean="0"/>
              <a:t>각도제어</a:t>
            </a:r>
            <a:r>
              <a:rPr lang="ko-KR" altLang="en-US" dirty="0" smtClean="0"/>
              <a:t> </a:t>
            </a:r>
            <a:r>
              <a:rPr lang="ko-KR" altLang="en-US" dirty="0"/>
              <a:t>용이</a:t>
            </a:r>
            <a:endParaRPr lang="en-US" altLang="ko-KR" dirty="0"/>
          </a:p>
          <a:p>
            <a:pPr lvl="1">
              <a:lnSpc>
                <a:spcPct val="100000"/>
              </a:lnSpc>
            </a:pPr>
            <a:r>
              <a:rPr lang="ko-KR" altLang="en-US" dirty="0" smtClean="0"/>
              <a:t>회전 </a:t>
            </a:r>
            <a:r>
              <a:rPr lang="ko-KR" altLang="en-US" dirty="0"/>
              <a:t>각도 </a:t>
            </a:r>
            <a:r>
              <a:rPr lang="en-US" altLang="ko-KR" dirty="0"/>
              <a:t>: </a:t>
            </a:r>
            <a:r>
              <a:rPr lang="en-US" altLang="ko-KR" dirty="0" smtClean="0"/>
              <a:t>0</a:t>
            </a:r>
            <a:r>
              <a:rPr lang="en-US" altLang="ko-KR" dirty="0" smtClean="0">
                <a:solidFill>
                  <a:srgbClr val="000000"/>
                </a:solidFill>
                <a:latin typeface="나눔고딕" pitchFamily="50"/>
                <a:ea typeface="나눔고딕" pitchFamily="50"/>
                <a:cs typeface="나눔고딕" pitchFamily="50"/>
              </a:rPr>
              <a:t>°</a:t>
            </a:r>
            <a:r>
              <a:rPr lang="en-US" altLang="ko-KR" dirty="0" smtClean="0"/>
              <a:t> </a:t>
            </a:r>
            <a:r>
              <a:rPr lang="en-US" altLang="ko-KR" dirty="0"/>
              <a:t>~ </a:t>
            </a:r>
            <a:r>
              <a:rPr lang="en-US" altLang="ko-KR" dirty="0" smtClean="0"/>
              <a:t>180</a:t>
            </a:r>
            <a:r>
              <a:rPr lang="en-US" altLang="ko-KR" dirty="0" smtClean="0">
                <a:solidFill>
                  <a:srgbClr val="000000"/>
                </a:solidFill>
                <a:latin typeface="나눔고딕" pitchFamily="50"/>
                <a:ea typeface="나눔고딕" pitchFamily="50"/>
                <a:cs typeface="나눔고딕" pitchFamily="50"/>
              </a:rPr>
              <a:t>°</a:t>
            </a:r>
            <a:endParaRPr lang="en-US" altLang="ko-KR" dirty="0"/>
          </a:p>
          <a:p>
            <a:pPr lvl="2">
              <a:lnSpc>
                <a:spcPct val="100000"/>
              </a:lnSpc>
            </a:pPr>
            <a:r>
              <a:rPr lang="en-US" altLang="ko-KR" dirty="0" smtClean="0"/>
              <a:t>360</a:t>
            </a:r>
            <a:r>
              <a:rPr lang="en-US" altLang="ko-KR" dirty="0" smtClean="0">
                <a:solidFill>
                  <a:srgbClr val="000000"/>
                </a:solidFill>
                <a:latin typeface="나눔고딕" pitchFamily="50"/>
                <a:ea typeface="나눔고딕" pitchFamily="50"/>
                <a:cs typeface="나눔고딕" pitchFamily="50"/>
              </a:rPr>
              <a:t>° </a:t>
            </a:r>
            <a:r>
              <a:rPr lang="ko-KR" altLang="en-US" dirty="0" smtClean="0"/>
              <a:t>회전 </a:t>
            </a:r>
            <a:r>
              <a:rPr lang="ko-KR" altLang="en-US" dirty="0" err="1"/>
              <a:t>서보</a:t>
            </a:r>
            <a:r>
              <a:rPr lang="ko-KR" altLang="en-US" dirty="0"/>
              <a:t> 모터도 있음</a:t>
            </a:r>
            <a:endParaRPr lang="en-US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4A03034-5E36-47C4-A0C7-36D346A45EB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46" r="2997" b="5051"/>
          <a:stretch/>
        </p:blipFill>
        <p:spPr>
          <a:xfrm>
            <a:off x="1838426" y="3144056"/>
            <a:ext cx="5360201" cy="3292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535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8649" y="285375"/>
            <a:ext cx="7886700" cy="673099"/>
          </a:xfrm>
        </p:spPr>
        <p:txBody>
          <a:bodyPr>
            <a:normAutofit fontScale="90000"/>
          </a:bodyPr>
          <a:lstStyle/>
          <a:p>
            <a:r>
              <a:rPr lang="ko-KR" alt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서보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 모터의 원리</a:t>
            </a:r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628649" y="1143001"/>
            <a:ext cx="8239125" cy="13335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A2E28E22-F5FC-4AC4-9BC2-7C79127188C1}"/>
              </a:ext>
            </a:extLst>
          </p:cNvPr>
          <p:cNvSpPr txBox="1">
            <a:spLocks/>
          </p:cNvSpPr>
          <p:nvPr/>
        </p:nvSpPr>
        <p:spPr>
          <a:xfrm>
            <a:off x="412915" y="1087397"/>
            <a:ext cx="8009594" cy="210479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</a:pPr>
            <a:r>
              <a:rPr lang="ko-KR" altLang="en-US" dirty="0" err="1"/>
              <a:t>서보</a:t>
            </a:r>
            <a:r>
              <a:rPr lang="ko-KR" altLang="en-US" dirty="0"/>
              <a:t> 모터 위치는 펄스의 길이</a:t>
            </a:r>
            <a:r>
              <a:rPr lang="en-US" altLang="ko-KR" dirty="0"/>
              <a:t>(</a:t>
            </a:r>
            <a:r>
              <a:rPr lang="ko-KR" altLang="en-US" dirty="0"/>
              <a:t>펄스 폭</a:t>
            </a:r>
            <a:r>
              <a:rPr lang="en-US" altLang="ko-KR" dirty="0"/>
              <a:t>)</a:t>
            </a:r>
            <a:r>
              <a:rPr lang="ko-KR" altLang="en-US" dirty="0"/>
              <a:t>에 따라 결정된다</a:t>
            </a:r>
            <a:r>
              <a:rPr lang="en-US" altLang="ko-KR" dirty="0"/>
              <a:t>.</a:t>
            </a:r>
          </a:p>
          <a:p>
            <a:pPr lvl="1">
              <a:lnSpc>
                <a:spcPct val="100000"/>
              </a:lnSpc>
            </a:pPr>
            <a:r>
              <a:rPr lang="ko-KR" altLang="en-US" dirty="0" err="1"/>
              <a:t>서보</a:t>
            </a:r>
            <a:r>
              <a:rPr lang="ko-KR" altLang="en-US" dirty="0"/>
              <a:t> 모터는 대략 매 </a:t>
            </a:r>
            <a:r>
              <a:rPr lang="en-US" altLang="ko-KR" dirty="0"/>
              <a:t>20ms</a:t>
            </a:r>
            <a:r>
              <a:rPr lang="ko-KR" altLang="en-US" dirty="0"/>
              <a:t> 마다 펄스를 받게 된다</a:t>
            </a:r>
            <a:r>
              <a:rPr lang="en-US" altLang="ko-KR" dirty="0"/>
              <a:t>.</a:t>
            </a:r>
          </a:p>
          <a:p>
            <a:pPr lvl="2">
              <a:lnSpc>
                <a:spcPct val="100000"/>
              </a:lnSpc>
            </a:pPr>
            <a:r>
              <a:rPr lang="en-US" altLang="ko-KR" dirty="0"/>
              <a:t>1 </a:t>
            </a:r>
            <a:r>
              <a:rPr lang="en-US" altLang="ko-KR" dirty="0" err="1"/>
              <a:t>ms</a:t>
            </a:r>
            <a:r>
              <a:rPr lang="en-US" altLang="ko-KR" dirty="0"/>
              <a:t> </a:t>
            </a:r>
            <a:r>
              <a:rPr lang="ko-KR" altLang="en-US" dirty="0"/>
              <a:t>동안 </a:t>
            </a:r>
            <a:r>
              <a:rPr lang="en-US" altLang="ko-KR" dirty="0"/>
              <a:t>high</a:t>
            </a:r>
            <a:r>
              <a:rPr lang="ko-KR" altLang="en-US" dirty="0"/>
              <a:t>이면 각은 </a:t>
            </a:r>
            <a:r>
              <a:rPr lang="en-US" altLang="ko-KR" dirty="0"/>
              <a:t>0</a:t>
            </a:r>
            <a:r>
              <a:rPr lang="ko-KR" altLang="en-US" dirty="0"/>
              <a:t>도</a:t>
            </a:r>
            <a:endParaRPr lang="en-US" altLang="ko-KR" dirty="0"/>
          </a:p>
          <a:p>
            <a:pPr lvl="2">
              <a:lnSpc>
                <a:spcPct val="100000"/>
              </a:lnSpc>
            </a:pPr>
            <a:r>
              <a:rPr lang="en-US" altLang="ko-KR" dirty="0"/>
              <a:t>1.5 </a:t>
            </a:r>
            <a:r>
              <a:rPr lang="en-US" altLang="ko-KR" dirty="0" err="1"/>
              <a:t>ms</a:t>
            </a:r>
            <a:r>
              <a:rPr lang="en-US" altLang="ko-KR" dirty="0"/>
              <a:t> </a:t>
            </a:r>
            <a:r>
              <a:rPr lang="ko-KR" altLang="en-US" dirty="0"/>
              <a:t>동안 </a:t>
            </a:r>
            <a:r>
              <a:rPr lang="en-US" altLang="ko-KR" dirty="0"/>
              <a:t>high</a:t>
            </a:r>
            <a:r>
              <a:rPr lang="ko-KR" altLang="en-US" dirty="0"/>
              <a:t>이면 각은 </a:t>
            </a:r>
            <a:r>
              <a:rPr lang="en-US" altLang="ko-KR" dirty="0"/>
              <a:t>90</a:t>
            </a:r>
            <a:r>
              <a:rPr lang="ko-KR" altLang="en-US" dirty="0"/>
              <a:t>도</a:t>
            </a:r>
            <a:endParaRPr lang="en-US" altLang="ko-KR" dirty="0"/>
          </a:p>
          <a:p>
            <a:pPr lvl="2">
              <a:lnSpc>
                <a:spcPct val="100000"/>
              </a:lnSpc>
            </a:pPr>
            <a:r>
              <a:rPr lang="en-US" altLang="ko-KR" dirty="0"/>
              <a:t>2 </a:t>
            </a:r>
            <a:r>
              <a:rPr lang="en-US" altLang="ko-KR" dirty="0" err="1"/>
              <a:t>ms</a:t>
            </a:r>
            <a:r>
              <a:rPr lang="en-US" altLang="ko-KR" dirty="0"/>
              <a:t> </a:t>
            </a:r>
            <a:r>
              <a:rPr lang="ko-KR" altLang="en-US" dirty="0"/>
              <a:t>동안 </a:t>
            </a:r>
            <a:r>
              <a:rPr lang="en-US" altLang="ko-KR" dirty="0"/>
              <a:t>high </a:t>
            </a:r>
            <a:r>
              <a:rPr lang="ko-KR" altLang="en-US" dirty="0"/>
              <a:t>이면 </a:t>
            </a:r>
            <a:r>
              <a:rPr lang="en-US" altLang="ko-KR" dirty="0"/>
              <a:t>180</a:t>
            </a:r>
            <a:r>
              <a:rPr lang="ko-KR" altLang="en-US" dirty="0"/>
              <a:t>도 </a:t>
            </a:r>
            <a:endParaRPr lang="en-US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AE66D81-3FCE-224C-8E20-322AB8564DB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2" t="3283"/>
          <a:stretch/>
        </p:blipFill>
        <p:spPr>
          <a:xfrm>
            <a:off x="1660027" y="3247794"/>
            <a:ext cx="5823944" cy="3411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798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323849" y="592336"/>
            <a:ext cx="7886700" cy="673099"/>
          </a:xfrm>
        </p:spPr>
        <p:txBody>
          <a:bodyPr>
            <a:normAutofit/>
          </a:bodyPr>
          <a:lstStyle/>
          <a:p>
            <a:r>
              <a:rPr lang="ko-KR" altLang="en-US" sz="3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서보</a:t>
            </a:r>
            <a:r>
              <a:rPr lang="ko-KR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모터 라이브러리 </a:t>
            </a:r>
            <a:r>
              <a:rPr lang="en-US" altLang="ko-KR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  <a:r>
              <a:rPr lang="ko-KR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 sz="3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Servo.h</a:t>
            </a:r>
            <a:endParaRPr lang="ko-KR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C9DC0E8F-FA28-8749-952F-81037733A6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0801067"/>
              </p:ext>
            </p:extLst>
          </p:nvPr>
        </p:nvGraphicFramePr>
        <p:xfrm>
          <a:off x="385890" y="1668848"/>
          <a:ext cx="8254314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28532">
                  <a:extLst>
                    <a:ext uri="{9D8B030D-6E8A-4147-A177-3AD203B41FA5}">
                      <a16:colId xmlns:a16="http://schemas.microsoft.com/office/drawing/2014/main" val="3655683499"/>
                    </a:ext>
                  </a:extLst>
                </a:gridCol>
                <a:gridCol w="4925782">
                  <a:extLst>
                    <a:ext uri="{9D8B030D-6E8A-4147-A177-3AD203B41FA5}">
                      <a16:colId xmlns:a16="http://schemas.microsoft.com/office/drawing/2014/main" val="25618164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함수명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기능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52400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1" dirty="0"/>
                        <a:t>void attach(pin)</a:t>
                      </a:r>
                      <a:r>
                        <a:rPr lang="ko-KR" altLang="en-US" sz="1800" b="0" i="1" dirty="0"/>
                        <a:t> </a:t>
                      </a:r>
                      <a:endParaRPr lang="ko-KR" altLang="en-US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 err="1"/>
                        <a:t>서보모터의</a:t>
                      </a:r>
                      <a:r>
                        <a:rPr lang="ko-KR" altLang="en-US" sz="1800" dirty="0"/>
                        <a:t> 신호선이 연결된 핀을 지정한다</a:t>
                      </a:r>
                      <a:r>
                        <a:rPr lang="en-US" altLang="ko-KR" sz="1800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87255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1" dirty="0"/>
                        <a:t>void attach(pin, </a:t>
                      </a:r>
                      <a:r>
                        <a:rPr lang="en-US" altLang="ko-KR" sz="1800" b="0" i="1" dirty="0" err="1"/>
                        <a:t>min_us</a:t>
                      </a:r>
                      <a:r>
                        <a:rPr lang="en-US" altLang="ko-KR" sz="1800" b="0" i="1" dirty="0"/>
                        <a:t>, </a:t>
                      </a:r>
                      <a:r>
                        <a:rPr lang="en-US" altLang="ko-KR" sz="1800" b="0" i="1" dirty="0" err="1"/>
                        <a:t>max_us</a:t>
                      </a:r>
                      <a:r>
                        <a:rPr lang="en-US" altLang="ko-KR" sz="1800" b="0" i="1" dirty="0"/>
                        <a:t>)</a:t>
                      </a:r>
                      <a:r>
                        <a:rPr lang="ko-KR" altLang="en-US" sz="1800" b="0" i="1" dirty="0"/>
                        <a:t> </a:t>
                      </a:r>
                      <a:endParaRPr lang="ko-KR" altLang="en-US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dirty="0"/>
                        <a:t>펄스 폭</a:t>
                      </a:r>
                      <a:r>
                        <a:rPr lang="en-US" altLang="ko-KR" sz="1800" dirty="0"/>
                        <a:t>(high)</a:t>
                      </a:r>
                      <a:r>
                        <a:rPr lang="ko-KR" altLang="en-US" sz="1800" dirty="0"/>
                        <a:t>의 최소</a:t>
                      </a:r>
                      <a:r>
                        <a:rPr lang="en-US" altLang="ko-KR" sz="1800" dirty="0"/>
                        <a:t>, </a:t>
                      </a:r>
                      <a:r>
                        <a:rPr lang="ko-KR" altLang="en-US" sz="1800" dirty="0"/>
                        <a:t>최대값까지 지정한다</a:t>
                      </a:r>
                      <a:r>
                        <a:rPr lang="en-US" altLang="ko-KR" sz="1800" dirty="0"/>
                        <a:t>.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75427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1" dirty="0"/>
                        <a:t>void write(angle)</a:t>
                      </a:r>
                      <a:r>
                        <a:rPr lang="ko-KR" altLang="en-US" sz="1800" b="0" i="1" dirty="0"/>
                        <a:t> </a:t>
                      </a:r>
                      <a:endParaRPr lang="ko-KR" altLang="en-US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/>
                        <a:t>각도를 지정한다</a:t>
                      </a:r>
                      <a:r>
                        <a:rPr lang="en-US" altLang="ko-KR" sz="1800" dirty="0"/>
                        <a:t>(angle: 0~180).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93228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1" dirty="0"/>
                        <a:t>void </a:t>
                      </a:r>
                      <a:r>
                        <a:rPr lang="en-US" altLang="ko-KR" sz="1800" b="0" i="1" dirty="0" err="1"/>
                        <a:t>writeMicroseconds</a:t>
                      </a:r>
                      <a:r>
                        <a:rPr lang="en-US" altLang="ko-KR" sz="1800" b="0" i="1" dirty="0"/>
                        <a:t>(us)</a:t>
                      </a:r>
                      <a:r>
                        <a:rPr lang="ko-KR" altLang="en-US" sz="1800" b="0" i="1" dirty="0"/>
                        <a:t> </a:t>
                      </a:r>
                      <a:endParaRPr lang="ko-KR" altLang="en-US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/>
                        <a:t>펄스 폭</a:t>
                      </a:r>
                      <a:r>
                        <a:rPr lang="en-US" altLang="ko-KR" sz="1800" dirty="0"/>
                        <a:t>(high)</a:t>
                      </a:r>
                      <a:r>
                        <a:rPr lang="ko-KR" altLang="en-US" sz="1800" dirty="0"/>
                        <a:t>을 </a:t>
                      </a:r>
                      <a:r>
                        <a:rPr lang="en-US" altLang="ko-KR" sz="1800" dirty="0"/>
                        <a:t>us</a:t>
                      </a:r>
                      <a:r>
                        <a:rPr lang="ko-KR" altLang="en-US" sz="1800" dirty="0"/>
                        <a:t>단위로 지정한다</a:t>
                      </a:r>
                      <a:r>
                        <a:rPr lang="en-US" altLang="ko-KR" sz="1800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70573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1" dirty="0" err="1"/>
                        <a:t>int</a:t>
                      </a:r>
                      <a:r>
                        <a:rPr lang="en-US" altLang="ko-KR" sz="1800" b="0" i="1" dirty="0"/>
                        <a:t> read()</a:t>
                      </a:r>
                      <a:r>
                        <a:rPr lang="ko-KR" altLang="en-US" sz="1800" b="0" i="1" dirty="0"/>
                        <a:t> </a:t>
                      </a:r>
                      <a:endParaRPr lang="ko-KR" altLang="en-US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/>
                        <a:t>현재 각도를 읽는다</a:t>
                      </a:r>
                      <a:r>
                        <a:rPr lang="en-US" altLang="ko-KR" sz="1800" dirty="0"/>
                        <a:t>.</a:t>
                      </a:r>
                      <a:r>
                        <a:rPr lang="ko-KR" altLang="en-US" sz="1800" dirty="0"/>
                        <a:t> 반환 값은 </a:t>
                      </a:r>
                      <a:r>
                        <a:rPr lang="en-US" altLang="ko-KR" sz="1800" dirty="0"/>
                        <a:t>0~180</a:t>
                      </a:r>
                      <a:r>
                        <a:rPr lang="ko-KR" altLang="en-US" sz="1800" dirty="0"/>
                        <a:t>의 정수</a:t>
                      </a:r>
                      <a:endParaRPr lang="en-US" altLang="ko-KR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60713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1" dirty="0" err="1"/>
                        <a:t>boolean</a:t>
                      </a:r>
                      <a:r>
                        <a:rPr lang="en-US" altLang="ko-KR" sz="1800" b="0" i="1" dirty="0"/>
                        <a:t> attached()</a:t>
                      </a:r>
                      <a:r>
                        <a:rPr lang="ko-KR" altLang="en-US" sz="1800" b="0" i="1" dirty="0"/>
                        <a:t> </a:t>
                      </a:r>
                      <a:endParaRPr lang="ko-KR" altLang="en-US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dirty="0" err="1"/>
                        <a:t>서보모터</a:t>
                      </a:r>
                      <a:r>
                        <a:rPr lang="ko-KR" altLang="en-US" sz="1800" dirty="0"/>
                        <a:t> 핀이 지정되어 있는지 검사한다</a:t>
                      </a:r>
                      <a:r>
                        <a:rPr lang="en-US" altLang="ko-KR" sz="1800" dirty="0"/>
                        <a:t>.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16277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1" dirty="0"/>
                        <a:t>void detach()</a:t>
                      </a:r>
                      <a:r>
                        <a:rPr lang="ko-KR" altLang="en-US" sz="1800" b="0" i="1" dirty="0"/>
                        <a:t> </a:t>
                      </a:r>
                      <a:endParaRPr lang="ko-KR" altLang="en-US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dirty="0" err="1"/>
                        <a:t>서보모터의</a:t>
                      </a:r>
                      <a:r>
                        <a:rPr lang="ko-KR" altLang="en-US" sz="1800" dirty="0"/>
                        <a:t> 지정된 핀을 내부적으로 제거한다</a:t>
                      </a:r>
                      <a:r>
                        <a:rPr lang="en-US" altLang="ko-KR" sz="1800" dirty="0"/>
                        <a:t>.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1973630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5DCE978-D2B8-7D48-A0A3-EFADA3F03CCB}"/>
              </a:ext>
            </a:extLst>
          </p:cNvPr>
          <p:cNvSpPr txBox="1"/>
          <p:nvPr/>
        </p:nvSpPr>
        <p:spPr>
          <a:xfrm>
            <a:off x="815545" y="5217998"/>
            <a:ext cx="7395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sz="2400" dirty="0"/>
              <a:t>참고 </a:t>
            </a:r>
            <a:r>
              <a:rPr kumimoji="1" lang="en-US" altLang="ko-KR" sz="2400" dirty="0"/>
              <a:t>:</a:t>
            </a:r>
            <a:r>
              <a:rPr kumimoji="1" lang="ko-KR" altLang="en-US" sz="2400" dirty="0"/>
              <a:t> </a:t>
            </a:r>
            <a:r>
              <a:rPr lang="en" altLang="ko-KR" sz="2400" dirty="0">
                <a:hlinkClick r:id="rId2"/>
              </a:rPr>
              <a:t>https://www.arduino.cc/en/Reference/Servo</a:t>
            </a:r>
            <a:endParaRPr kumimoji="1"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801533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 txBox="1">
            <a:spLocks/>
          </p:cNvSpPr>
          <p:nvPr/>
        </p:nvSpPr>
        <p:spPr>
          <a:xfrm>
            <a:off x="435966" y="1901722"/>
            <a:ext cx="8009594" cy="39750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ko-KR" altLang="en-US" dirty="0"/>
              <a:t>주제</a:t>
            </a:r>
            <a:r>
              <a:rPr lang="en-US" altLang="ko-KR" dirty="0"/>
              <a:t>: </a:t>
            </a:r>
            <a:r>
              <a:rPr lang="ko-KR" altLang="en-US" dirty="0" err="1"/>
              <a:t>서보</a:t>
            </a:r>
            <a:r>
              <a:rPr lang="ko-KR" altLang="en-US" dirty="0"/>
              <a:t> 모터 사용법 익히기</a:t>
            </a:r>
            <a:endParaRPr lang="en-US" altLang="ko-KR" dirty="0"/>
          </a:p>
          <a:p>
            <a:pPr lvl="1">
              <a:lnSpc>
                <a:spcPct val="100000"/>
              </a:lnSpc>
            </a:pPr>
            <a:r>
              <a:rPr lang="ko-KR" altLang="en-US" dirty="0"/>
              <a:t>좌우로 </a:t>
            </a:r>
            <a:r>
              <a:rPr lang="en-US" altLang="ko-KR" dirty="0"/>
              <a:t>180</a:t>
            </a:r>
            <a:r>
              <a:rPr lang="ko-KR" altLang="en-US" dirty="0"/>
              <a:t>도 반복적으로 이동하기</a:t>
            </a:r>
            <a:endParaRPr lang="en-US" altLang="ko-KR" dirty="0"/>
          </a:p>
          <a:p>
            <a:pPr>
              <a:lnSpc>
                <a:spcPct val="100000"/>
              </a:lnSpc>
            </a:pPr>
            <a:r>
              <a:rPr lang="ko-KR" altLang="en-US" dirty="0" smtClean="0"/>
              <a:t>준비물</a:t>
            </a:r>
            <a:endParaRPr lang="en-US" altLang="ko-KR" dirty="0"/>
          </a:p>
          <a:p>
            <a:pPr lvl="1">
              <a:lnSpc>
                <a:spcPct val="100000"/>
              </a:lnSpc>
            </a:pPr>
            <a:r>
              <a:rPr lang="ko-KR" altLang="en-US" dirty="0" err="1"/>
              <a:t>아두이노</a:t>
            </a:r>
            <a:r>
              <a:rPr lang="ko-KR" altLang="en-US" dirty="0"/>
              <a:t> 보드</a:t>
            </a:r>
            <a:r>
              <a:rPr lang="en-US" altLang="ko-KR" dirty="0"/>
              <a:t>, PC, USB Cable, </a:t>
            </a:r>
            <a:r>
              <a:rPr lang="ko-KR" altLang="en-US" dirty="0" err="1"/>
              <a:t>서보</a:t>
            </a:r>
            <a:r>
              <a:rPr lang="ko-KR" altLang="en-US" dirty="0"/>
              <a:t> 모터 </a:t>
            </a:r>
            <a:r>
              <a:rPr lang="en-US" altLang="ko-KR" dirty="0"/>
              <a:t>1</a:t>
            </a:r>
            <a:r>
              <a:rPr lang="ko-KR" altLang="en-US" dirty="0"/>
              <a:t>개</a:t>
            </a:r>
            <a:r>
              <a:rPr lang="en-US" altLang="ko-KR" dirty="0"/>
              <a:t>(</a:t>
            </a:r>
            <a:r>
              <a:rPr lang="en-US" altLang="ko-KR" dirty="0" smtClean="0"/>
              <a:t>SG90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endParaRPr lang="en-US" altLang="ko-KR" dirty="0"/>
          </a:p>
          <a:p>
            <a:pPr lvl="1">
              <a:lnSpc>
                <a:spcPct val="100000"/>
              </a:lnSpc>
            </a:pPr>
            <a:endParaRPr lang="en-US" altLang="ko-KR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323849" y="592336"/>
            <a:ext cx="7886700" cy="673099"/>
          </a:xfrm>
        </p:spPr>
        <p:txBody>
          <a:bodyPr>
            <a:normAutofit/>
          </a:bodyPr>
          <a:lstStyle/>
          <a:p>
            <a:r>
              <a:rPr lang="ko-KR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실습 </a:t>
            </a:r>
            <a:r>
              <a:rPr lang="en-US" altLang="ko-KR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1: </a:t>
            </a:r>
            <a:r>
              <a:rPr lang="ko-KR" altLang="en-US" sz="3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서보</a:t>
            </a:r>
            <a:r>
              <a:rPr lang="ko-KR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모터 기본 제어</a:t>
            </a:r>
          </a:p>
        </p:txBody>
      </p:sp>
    </p:spTree>
    <p:extLst>
      <p:ext uri="{BB962C8B-B14F-4D97-AF65-F5344CB8AC3E}">
        <p14:creationId xmlns:p14="http://schemas.microsoft.com/office/powerpoint/2010/main" val="3716269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673099"/>
          </a:xfrm>
        </p:spPr>
        <p:txBody>
          <a:bodyPr>
            <a:normAutofit fontScale="90000"/>
          </a:bodyPr>
          <a:lstStyle/>
          <a:p>
            <a:r>
              <a:rPr lang="ko-KR" alt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서보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 모터 연결</a:t>
            </a:r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628649" y="1143001"/>
            <a:ext cx="8239125" cy="13335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9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8C70BB7-C93E-4DF0-862A-DA1DF0AB78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309" r="7795" b="7286"/>
          <a:stretch/>
        </p:blipFill>
        <p:spPr>
          <a:xfrm>
            <a:off x="1479151" y="2853323"/>
            <a:ext cx="5483123" cy="3780464"/>
          </a:xfrm>
          <a:prstGeom prst="rect">
            <a:avLst/>
          </a:prstGeom>
        </p:spPr>
      </p:pic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831BD6EC-79EF-4F45-BBA2-536098E93CAA}"/>
              </a:ext>
            </a:extLst>
          </p:cNvPr>
          <p:cNvSpPr txBox="1">
            <a:spLocks/>
          </p:cNvSpPr>
          <p:nvPr/>
        </p:nvSpPr>
        <p:spPr>
          <a:xfrm>
            <a:off x="412915" y="1087397"/>
            <a:ext cx="8009594" cy="16611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70000"/>
              </a:lnSpc>
            </a:pPr>
            <a:r>
              <a:rPr lang="ko-KR" altLang="en-US" sz="1800" dirty="0" err="1"/>
              <a:t>서보</a:t>
            </a:r>
            <a:r>
              <a:rPr lang="ko-KR" altLang="en-US" sz="1800" dirty="0"/>
              <a:t> 모터는 디지털 핀 </a:t>
            </a:r>
            <a:r>
              <a:rPr lang="ko-KR" altLang="en-US" sz="1800" dirty="0" smtClean="0"/>
              <a:t>아무 곳에 </a:t>
            </a:r>
            <a:r>
              <a:rPr lang="ko-KR" altLang="en-US" sz="1800" dirty="0"/>
              <a:t>연결해도 무방함</a:t>
            </a:r>
            <a:endParaRPr lang="en-US" altLang="ko-KR" sz="1800" dirty="0"/>
          </a:p>
          <a:p>
            <a:pPr lvl="1">
              <a:lnSpc>
                <a:spcPct val="120000"/>
              </a:lnSpc>
            </a:pPr>
            <a:r>
              <a:rPr lang="ko-KR" altLang="en-US" sz="1800" dirty="0" err="1"/>
              <a:t>서보</a:t>
            </a:r>
            <a:r>
              <a:rPr lang="ko-KR" altLang="en-US" sz="1800" dirty="0"/>
              <a:t> 모터를 사용하는 동안 디지털 핀 </a:t>
            </a:r>
            <a:r>
              <a:rPr lang="en-US" altLang="ko-KR" sz="1800" dirty="0"/>
              <a:t>9,10</a:t>
            </a:r>
            <a:r>
              <a:rPr lang="ko-KR" altLang="en-US" sz="1800" dirty="0"/>
              <a:t>에서는 </a:t>
            </a:r>
            <a:r>
              <a:rPr lang="en-US" altLang="ko-KR" sz="1800" dirty="0"/>
              <a:t>PWM(</a:t>
            </a:r>
            <a:r>
              <a:rPr lang="en-US" altLang="ko-KR" sz="1800" dirty="0" err="1"/>
              <a:t>analogWrite</a:t>
            </a:r>
            <a:r>
              <a:rPr lang="en-US" altLang="ko-KR" sz="1800" dirty="0"/>
              <a:t>())</a:t>
            </a:r>
            <a:r>
              <a:rPr lang="ko-KR" altLang="en-US" sz="1800" dirty="0"/>
              <a:t>을 사용할 수 없음을 유의</a:t>
            </a:r>
            <a:endParaRPr lang="en-US" altLang="ko-KR" sz="1800" dirty="0"/>
          </a:p>
          <a:p>
            <a:pPr lvl="1">
              <a:lnSpc>
                <a:spcPct val="170000"/>
              </a:lnSpc>
            </a:pPr>
            <a:r>
              <a:rPr lang="ko-KR" altLang="en-US" sz="1800" dirty="0" err="1" smtClean="0"/>
              <a:t>아두이노</a:t>
            </a:r>
            <a:r>
              <a:rPr lang="ko-KR" altLang="en-US" sz="1800" dirty="0" smtClean="0"/>
              <a:t> </a:t>
            </a:r>
            <a:r>
              <a:rPr lang="en-US" altLang="ko-KR" sz="1800" dirty="0"/>
              <a:t>Uno </a:t>
            </a:r>
            <a:r>
              <a:rPr lang="ko-KR" altLang="en-US" sz="1800" dirty="0"/>
              <a:t>보드에 서브 모터 </a:t>
            </a:r>
            <a:r>
              <a:rPr lang="en-US" altLang="ko-KR" sz="1800" dirty="0"/>
              <a:t>12</a:t>
            </a:r>
            <a:r>
              <a:rPr lang="ko-KR" altLang="en-US" sz="1800" dirty="0"/>
              <a:t>개 연결 가능</a:t>
            </a:r>
            <a:endParaRPr lang="en-US" altLang="ko-KR" sz="1800" dirty="0"/>
          </a:p>
        </p:txBody>
      </p:sp>
    </p:spTree>
    <p:extLst>
      <p:ext uri="{BB962C8B-B14F-4D97-AF65-F5344CB8AC3E}">
        <p14:creationId xmlns:p14="http://schemas.microsoft.com/office/powerpoint/2010/main" val="2921527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22103</TotalTime>
  <Words>891</Words>
  <Application>Microsoft Office PowerPoint</Application>
  <PresentationFormat>화면 슬라이드 쇼(4:3)</PresentationFormat>
  <Paragraphs>161</Paragraphs>
  <Slides>32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38" baseType="lpstr">
      <vt:lpstr>나눔고딕</vt:lpstr>
      <vt:lpstr>맑은 고딕</vt:lpstr>
      <vt:lpstr>Arial</vt:lpstr>
      <vt:lpstr>Calibri</vt:lpstr>
      <vt:lpstr>Calibri Light</vt:lpstr>
      <vt:lpstr>Office 테마</vt:lpstr>
      <vt:lpstr>사물인터넷(IoT)  프로그래밍 기초</vt:lpstr>
      <vt:lpstr>목차</vt:lpstr>
      <vt:lpstr>모터의 종류 및 특성</vt:lpstr>
      <vt:lpstr>PowerPoint 프레젠테이션</vt:lpstr>
      <vt:lpstr>서보 모터의 특징</vt:lpstr>
      <vt:lpstr>서보 모터의 원리</vt:lpstr>
      <vt:lpstr>서보 모터 라이브러리 : Servo.h</vt:lpstr>
      <vt:lpstr>실습 1: 서보 모터 기본 제어</vt:lpstr>
      <vt:lpstr>서보 모터 연결</vt:lpstr>
      <vt:lpstr>PowerPoint 프레젠테이션</vt:lpstr>
      <vt:lpstr>PowerPoint 프레젠테이션</vt:lpstr>
      <vt:lpstr>PowerPoint 프레젠테이션</vt:lpstr>
      <vt:lpstr>실습 2: 가변저항을 이용한 서보 모터 응용</vt:lpstr>
      <vt:lpstr>PowerPoint 프레젠테이션</vt:lpstr>
      <vt:lpstr>PowerPoint 프레젠테이션</vt:lpstr>
      <vt:lpstr>PowerPoint 프레젠테이션</vt:lpstr>
      <vt:lpstr>PowerPoint 프레젠테이션</vt:lpstr>
      <vt:lpstr>실습 3: 조도센서를 이용한 서보 모터 응용</vt:lpstr>
      <vt:lpstr>PowerPoint 프레젠테이션</vt:lpstr>
      <vt:lpstr>PowerPoint 프레젠테이션</vt:lpstr>
      <vt:lpstr>PowerPoint 프레젠테이션</vt:lpstr>
      <vt:lpstr>PowerPoint 프레젠테이션</vt:lpstr>
      <vt:lpstr>실습 4: 푸시 버튼을 이용한 서보 모터 응용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도전하기</vt:lpstr>
      <vt:lpstr>서보모터로 할 수 있는 프로젝트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사물인터넷(IoT)</dc:title>
  <dc:creator>Windows 사용자</dc:creator>
  <cp:lastModifiedBy>jinsook</cp:lastModifiedBy>
  <cp:revision>386</cp:revision>
  <cp:lastPrinted>2019-03-22T07:19:52Z</cp:lastPrinted>
  <dcterms:created xsi:type="dcterms:W3CDTF">2019-02-21T14:11:08Z</dcterms:created>
  <dcterms:modified xsi:type="dcterms:W3CDTF">2019-05-21T05:21:00Z</dcterms:modified>
</cp:coreProperties>
</file>